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Lst>
  <p:notesMasterIdLst>
    <p:notesMasterId r:id="rId64"/>
  </p:notesMasterIdLst>
  <p:handoutMasterIdLst>
    <p:handoutMasterId r:id="rId65"/>
  </p:handoutMasterIdLst>
  <p:sldIdLst>
    <p:sldId id="462" r:id="rId8"/>
    <p:sldId id="463" r:id="rId9"/>
    <p:sldId id="465" r:id="rId10"/>
    <p:sldId id="466" r:id="rId11"/>
    <p:sldId id="519" r:id="rId12"/>
    <p:sldId id="520" r:id="rId13"/>
    <p:sldId id="521" r:id="rId14"/>
    <p:sldId id="522" r:id="rId15"/>
    <p:sldId id="523" r:id="rId16"/>
    <p:sldId id="524" r:id="rId17"/>
    <p:sldId id="525" r:id="rId18"/>
    <p:sldId id="526" r:id="rId19"/>
    <p:sldId id="527" r:id="rId20"/>
    <p:sldId id="528" r:id="rId21"/>
    <p:sldId id="529" r:id="rId22"/>
    <p:sldId id="530" r:id="rId23"/>
    <p:sldId id="531" r:id="rId24"/>
    <p:sldId id="532" r:id="rId25"/>
    <p:sldId id="533" r:id="rId26"/>
    <p:sldId id="534" r:id="rId27"/>
    <p:sldId id="535" r:id="rId28"/>
    <p:sldId id="563" r:id="rId29"/>
    <p:sldId id="468" r:id="rId30"/>
    <p:sldId id="469" r:id="rId31"/>
    <p:sldId id="474" r:id="rId32"/>
    <p:sldId id="536" r:id="rId33"/>
    <p:sldId id="537" r:id="rId34"/>
    <p:sldId id="538" r:id="rId35"/>
    <p:sldId id="564" r:id="rId36"/>
    <p:sldId id="540" r:id="rId37"/>
    <p:sldId id="539" r:id="rId38"/>
    <p:sldId id="541" r:id="rId39"/>
    <p:sldId id="542" r:id="rId40"/>
    <p:sldId id="543" r:id="rId41"/>
    <p:sldId id="544" r:id="rId42"/>
    <p:sldId id="547" r:id="rId43"/>
    <p:sldId id="548" r:id="rId44"/>
    <p:sldId id="545" r:id="rId45"/>
    <p:sldId id="546" r:id="rId46"/>
    <p:sldId id="477" r:id="rId47"/>
    <p:sldId id="549" r:id="rId48"/>
    <p:sldId id="550" r:id="rId49"/>
    <p:sldId id="551" r:id="rId50"/>
    <p:sldId id="552" r:id="rId51"/>
    <p:sldId id="553" r:id="rId52"/>
    <p:sldId id="554" r:id="rId53"/>
    <p:sldId id="555" r:id="rId54"/>
    <p:sldId id="556" r:id="rId55"/>
    <p:sldId id="492" r:id="rId56"/>
    <p:sldId id="557" r:id="rId57"/>
    <p:sldId id="558" r:id="rId58"/>
    <p:sldId id="559" r:id="rId59"/>
    <p:sldId id="560" r:id="rId60"/>
    <p:sldId id="561" r:id="rId61"/>
    <p:sldId id="516" r:id="rId62"/>
    <p:sldId id="264"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0206"/>
    <a:srgbClr val="AD2B26"/>
    <a:srgbClr val="49504F"/>
    <a:srgbClr val="B70006"/>
    <a:srgbClr val="FFFFE4"/>
    <a:srgbClr val="919191"/>
    <a:srgbClr val="333333"/>
    <a:srgbClr val="FFFFFF"/>
    <a:srgbClr val="D9D9D9"/>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4" autoAdjust="0"/>
    <p:restoredTop sz="65650" autoAdjust="0"/>
  </p:normalViewPr>
  <p:slideViewPr>
    <p:cSldViewPr snapToGrid="0">
      <p:cViewPr varScale="1">
        <p:scale>
          <a:sx n="67" d="100"/>
          <a:sy n="67" d="100"/>
        </p:scale>
        <p:origin x="544" y="52"/>
      </p:cViewPr>
      <p:guideLst/>
    </p:cSldViewPr>
  </p:slideViewPr>
  <p:outlineViewPr>
    <p:cViewPr>
      <p:scale>
        <a:sx n="33" d="100"/>
        <a:sy n="33" d="100"/>
      </p:scale>
      <p:origin x="0" y="-31224"/>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2021/9/3</a:t>
            </a:fld>
            <a:endParaRPr kumimoji="1" lang="zh-CN" altLang="en-US"/>
          </a:p>
        </p:txBody>
      </p:sp>
      <p:sp>
        <p:nvSpPr>
          <p:cNvPr id="4" name="页脚占位符 3">
            <a:extLst>
              <a:ext uri="{FF2B5EF4-FFF2-40B4-BE49-F238E27FC236}">
                <a16:creationId xmlns:a16="http://schemas.microsoft.com/office/drawing/2014/main"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2021/9/3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9349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94509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806330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455844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414583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a16="http://schemas.microsoft.com/office/drawing/2014/main"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4170094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5" name="泪珠形 14">
            <a:extLst>
              <a:ext uri="{FF2B5EF4-FFF2-40B4-BE49-F238E27FC236}">
                <a16:creationId xmlns:a16="http://schemas.microsoft.com/office/drawing/2014/main" id="{0EFAFC56-5B16-1644-BDCA-117D21E2806E}"/>
              </a:ext>
            </a:extLst>
          </p:cNvPr>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a:extLst>
              <a:ext uri="{FF2B5EF4-FFF2-40B4-BE49-F238E27FC236}">
                <a16:creationId xmlns:a16="http://schemas.microsoft.com/office/drawing/2014/main" id="{02C17FF1-E140-B64F-AF1C-FE17A937E731}"/>
              </a:ext>
            </a:extLst>
          </p:cNvPr>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a:extLst>
              <a:ext uri="{FF2B5EF4-FFF2-40B4-BE49-F238E27FC236}">
                <a16:creationId xmlns:a16="http://schemas.microsoft.com/office/drawing/2014/main" id="{F639FB5D-6047-3448-A319-F4FD2BA72BB3}"/>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a:extLst>
              <a:ext uri="{FF2B5EF4-FFF2-40B4-BE49-F238E27FC236}">
                <a16:creationId xmlns:a16="http://schemas.microsoft.com/office/drawing/2014/main" id="{0C1BFADD-1066-B04B-BD99-C7E20F0FA73E}"/>
              </a:ext>
            </a:extLst>
          </p:cNvPr>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a:extLst>
              <a:ext uri="{FF2B5EF4-FFF2-40B4-BE49-F238E27FC236}">
                <a16:creationId xmlns:a16="http://schemas.microsoft.com/office/drawing/2014/main" id="{20149FF9-71F5-FB43-A7A0-BB0C90CB4486}"/>
              </a:ext>
            </a:extLst>
          </p:cNvPr>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a:extLst>
              <a:ext uri="{FF2B5EF4-FFF2-40B4-BE49-F238E27FC236}">
                <a16:creationId xmlns:a16="http://schemas.microsoft.com/office/drawing/2014/main" id="{098F3E8C-7A22-A34B-817A-438DDA0CAC1C}"/>
              </a:ext>
            </a:extLst>
          </p:cNvPr>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820687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81309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extLst>
      <p:ext uri="{BB962C8B-B14F-4D97-AF65-F5344CB8AC3E}">
        <p14:creationId xmlns:p14="http://schemas.microsoft.com/office/powerpoint/2010/main" val="24619631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theme" Target="../theme/theme6.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D359BD9D-8F8C-A44C-91CC-CA8F5146AA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a:extLst>
              <a:ext uri="{FF2B5EF4-FFF2-40B4-BE49-F238E27FC236}">
                <a16:creationId xmlns:a16="http://schemas.microsoft.com/office/drawing/2014/main"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a16="http://schemas.microsoft.com/office/drawing/2014/main"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a16="http://schemas.microsoft.com/office/drawing/2014/main"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a16="http://schemas.microsoft.com/office/drawing/2014/main"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a16="http://schemas.microsoft.com/office/drawing/2014/main"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a16="http://schemas.microsoft.com/office/drawing/2014/main"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a16="http://schemas.microsoft.com/office/drawing/2014/main"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a16="http://schemas.microsoft.com/office/drawing/2014/main"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a16="http://schemas.microsoft.com/office/drawing/2014/main"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a16="http://schemas.microsoft.com/office/drawing/2014/main"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a16="http://schemas.microsoft.com/office/drawing/2014/main"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a16="http://schemas.microsoft.com/office/drawing/2014/main"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a:extLst>
              <a:ext uri="{FF2B5EF4-FFF2-40B4-BE49-F238E27FC236}">
                <a16:creationId xmlns:a16="http://schemas.microsoft.com/office/drawing/2014/main" id="{A7484BB2-BD94-3C49-9EC4-B9A294E2AF2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a16="http://schemas.microsoft.com/office/drawing/2014/main"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0"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1" name="直接连接符 22">
            <a:extLst>
              <a:ext uri="{FF2B5EF4-FFF2-40B4-BE49-F238E27FC236}">
                <a16:creationId xmlns:a16="http://schemas.microsoft.com/office/drawing/2014/main" id="{E3D0AD59-338B-5041-BA54-3D9BB0E399D6}"/>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2197ADE-85E8-B341-8233-C315893A0BCC}"/>
              </a:ext>
            </a:extLst>
          </p:cNvPr>
          <p:cNvGrpSpPr/>
          <p:nvPr userDrawn="1"/>
        </p:nvGrpSpPr>
        <p:grpSpPr>
          <a:xfrm>
            <a:off x="0" y="420997"/>
            <a:ext cx="224590" cy="220464"/>
            <a:chOff x="0" y="262878"/>
            <a:chExt cx="224590" cy="506266"/>
          </a:xfrm>
        </p:grpSpPr>
        <p:sp>
          <p:nvSpPr>
            <p:cNvPr id="13" name="矩形 12">
              <a:extLst>
                <a:ext uri="{FF2B5EF4-FFF2-40B4-BE49-F238E27FC236}">
                  <a16:creationId xmlns:a16="http://schemas.microsoft.com/office/drawing/2014/main" id="{C3756651-9738-8349-95DA-B0B282B3FAEA}"/>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EF63353-41E7-0E43-AFC0-B2282740E9FE}"/>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a:extLst>
              <a:ext uri="{FF2B5EF4-FFF2-40B4-BE49-F238E27FC236}">
                <a16:creationId xmlns:a16="http://schemas.microsoft.com/office/drawing/2014/main" id="{27893006-C6C0-BC4A-8CFB-289F585A2778}"/>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9" r:id="rId10"/>
    <p:sldLayoutId id="2147483704" r:id="rId11"/>
    <p:sldLayoutId id="2147483681" r:id="rId12"/>
    <p:sldLayoutId id="2147483693" r:id="rId13"/>
    <p:sldLayoutId id="2147483710" r:id="rId14"/>
    <p:sldLayoutId id="2147483706" r:id="rId15"/>
    <p:sldLayoutId id="2147483711" r:id="rId16"/>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lbsyun.baidu.com/index.php?title=yingyan/api/v3/entity"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lbsyun.baidu.com/index.php?title=yingyan/api/v3/trackupload"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lbsyun.baidu.com/index.php?title=yingyan/api/v3/trackprocess"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developers.weixin.qq.com/miniprogram/dev/devtools/download.html"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mailto:qingqi@itcast.cn" TargetMode="External"/><Relationship Id="rId2" Type="http://schemas.openxmlformats.org/officeDocument/2006/relationships/hyperlink" Target="https://mock-java.itheima.net/" TargetMode="Externa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mock-java.itheima.net/project/3051/interface/api/37271"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mock-java.itheima.net/project/3051/interface/api/37259"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lbsyun.baidu.com/index.php?title=yingyan"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mock-java.itheima.net/project/3051/interface/api/37283"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mock-java.itheima.net/project/3051/interface/api/37289"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lbsyun.baidu.com/index.php?title=yingyan/guide/concept"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mock-java.itheima.net/project/3051/interface/api/37277"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lbsyun.baidu.com/index.php?title=yingyan/guide/quota"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lbsyun.baidu.com/trace/admin/service"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title"/>
          </p:nvPr>
        </p:nvSpPr>
        <p:spPr/>
        <p:txBody>
          <a:bodyPr/>
          <a:lstStyle/>
          <a:p>
            <a:r>
              <a:rPr lang="zh-CN" altLang="en-US" dirty="0"/>
              <a:t>地图专题课程</a:t>
            </a:r>
            <a:endParaRPr kumimoji="1" lang="zh-CN" altLang="en-US" dirty="0"/>
          </a:p>
        </p:txBody>
      </p:sp>
      <p:sp>
        <p:nvSpPr>
          <p:cNvPr id="3" name="文本占位符 2">
            <a:extLst>
              <a:ext uri="{FF2B5EF4-FFF2-40B4-BE49-F238E27FC236}">
                <a16:creationId xmlns:a16="http://schemas.microsoft.com/office/drawing/2014/main" id="{FB6AC0F8-4890-4046-8499-78F7C6973826}"/>
              </a:ext>
            </a:extLst>
          </p:cNvPr>
          <p:cNvSpPr>
            <a:spLocks noGrp="1"/>
          </p:cNvSpPr>
          <p:nvPr>
            <p:ph type="body" sz="quarter" idx="10"/>
          </p:nvPr>
        </p:nvSpPr>
        <p:spPr/>
        <p:txBody>
          <a:bodyPr/>
          <a:lstStyle/>
          <a:p>
            <a:r>
              <a:rPr lang="zh-CN" altLang="en-US" dirty="0"/>
              <a:t>运动健康与社交案例</a:t>
            </a:r>
          </a:p>
        </p:txBody>
      </p:sp>
    </p:spTree>
    <p:extLst>
      <p:ext uri="{BB962C8B-B14F-4D97-AF65-F5344CB8AC3E}">
        <p14:creationId xmlns:p14="http://schemas.microsoft.com/office/powerpoint/2010/main" val="3833974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百度地图鹰眼轨迹服务</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终端管理</a:t>
            </a:r>
          </a:p>
        </p:txBody>
      </p:sp>
      <p:sp>
        <p:nvSpPr>
          <p:cNvPr id="5" name="文本占位符 1">
            <a:extLst>
              <a:ext uri="{FF2B5EF4-FFF2-40B4-BE49-F238E27FC236}">
                <a16:creationId xmlns:a16="http://schemas.microsoft.com/office/drawing/2014/main" id="{89C4D1B3-45C0-4A82-A1CF-29AF9157EA76}"/>
              </a:ext>
            </a:extLst>
          </p:cNvPr>
          <p:cNvSpPr>
            <a:spLocks noGrp="1"/>
          </p:cNvSpPr>
          <p:nvPr>
            <p:ph type="body" sz="quarter" idx="11"/>
          </p:nvPr>
        </p:nvSpPr>
        <p:spPr>
          <a:xfrm>
            <a:off x="710881" y="1590102"/>
            <a:ext cx="10749598" cy="1962395"/>
          </a:xfrm>
        </p:spPr>
        <p:txBody>
          <a:bodyPr/>
          <a:lstStyle/>
          <a:p>
            <a:r>
              <a:rPr lang="zh-CN" altLang="en-US" dirty="0"/>
              <a:t>终端管理类接口主要实现：</a:t>
            </a:r>
            <a:r>
              <a:rPr lang="en-US" altLang="zh-CN" dirty="0"/>
              <a:t>entity</a:t>
            </a:r>
            <a:r>
              <a:rPr lang="zh-CN" altLang="en-US" dirty="0"/>
              <a:t>的创建、更新、删除、查询。</a:t>
            </a:r>
            <a:endParaRPr lang="en-US" altLang="zh-CN" dirty="0"/>
          </a:p>
          <a:p>
            <a:r>
              <a:rPr lang="zh-CN" altLang="en-US" dirty="0"/>
              <a:t>例如：添加骑行路线、删除骑行路线、更新骑行路线的属性信息（如：骑行路线的名称）等。</a:t>
            </a:r>
            <a:endParaRPr lang="en-US" altLang="zh-CN" dirty="0"/>
          </a:p>
          <a:p>
            <a:r>
              <a:rPr lang="zh-CN" altLang="en-US" dirty="0"/>
              <a:t>文档：</a:t>
            </a:r>
            <a:r>
              <a:rPr lang="en-US" altLang="zh-CN" dirty="0"/>
              <a:t> </a:t>
            </a:r>
            <a:r>
              <a:rPr lang="en-US" altLang="zh-CN" dirty="0">
                <a:hlinkClick r:id="rId2"/>
              </a:rPr>
              <a:t>https://lbsyun.baidu.com/index.php?title=yingyan/api/v3/entity</a:t>
            </a:r>
            <a:r>
              <a:rPr lang="en-US" altLang="zh-CN" dirty="0"/>
              <a:t> </a:t>
            </a:r>
          </a:p>
          <a:p>
            <a:r>
              <a:rPr lang="en-US" altLang="zh-CN" dirty="0"/>
              <a:t>entity </a:t>
            </a:r>
            <a:r>
              <a:rPr lang="zh-CN" altLang="en-US" dirty="0"/>
              <a:t>管理类接口实现 </a:t>
            </a:r>
            <a:r>
              <a:rPr lang="en-US" altLang="zh-CN" dirty="0"/>
              <a:t>entity </a:t>
            </a:r>
            <a:r>
              <a:rPr lang="zh-CN" altLang="en-US" dirty="0"/>
              <a:t>的创建、更新、删除、查询。包括四个接口：</a:t>
            </a:r>
          </a:p>
        </p:txBody>
      </p:sp>
      <p:pic>
        <p:nvPicPr>
          <p:cNvPr id="6" name="图片 5">
            <a:extLst>
              <a:ext uri="{FF2B5EF4-FFF2-40B4-BE49-F238E27FC236}">
                <a16:creationId xmlns:a16="http://schemas.microsoft.com/office/drawing/2014/main" id="{63F623B7-2277-4571-8D77-F136D8C09B13}"/>
              </a:ext>
            </a:extLst>
          </p:cNvPr>
          <p:cNvPicPr>
            <a:picLocks noChangeAspect="1"/>
          </p:cNvPicPr>
          <p:nvPr/>
        </p:nvPicPr>
        <p:blipFill>
          <a:blip r:embed="rId3"/>
          <a:stretch>
            <a:fillRect/>
          </a:stretch>
        </p:blipFill>
        <p:spPr>
          <a:xfrm>
            <a:off x="585692" y="3429000"/>
            <a:ext cx="11020616" cy="2569655"/>
          </a:xfrm>
          <a:prstGeom prst="rect">
            <a:avLst/>
          </a:prstGeom>
          <a:ln>
            <a:solidFill>
              <a:srgbClr val="B60206"/>
            </a:solidFill>
            <a:prstDash val="dash"/>
          </a:ln>
        </p:spPr>
      </p:pic>
    </p:spTree>
    <p:extLst>
      <p:ext uri="{BB962C8B-B14F-4D97-AF65-F5344CB8AC3E}">
        <p14:creationId xmlns:p14="http://schemas.microsoft.com/office/powerpoint/2010/main" val="1845756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百度地图鹰眼轨迹服务</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添加</a:t>
            </a:r>
            <a:r>
              <a:rPr lang="en-US" altLang="zh-CN" dirty="0"/>
              <a:t>Entity</a:t>
            </a:r>
            <a:endParaRPr lang="zh-CN" altLang="en-US" dirty="0"/>
          </a:p>
        </p:txBody>
      </p:sp>
      <p:pic>
        <p:nvPicPr>
          <p:cNvPr id="5" name="图片 4">
            <a:extLst>
              <a:ext uri="{FF2B5EF4-FFF2-40B4-BE49-F238E27FC236}">
                <a16:creationId xmlns:a16="http://schemas.microsoft.com/office/drawing/2014/main" id="{7E591CC7-AD7B-4AB1-A925-45D1D14B8F89}"/>
              </a:ext>
            </a:extLst>
          </p:cNvPr>
          <p:cNvPicPr>
            <a:picLocks noChangeAspect="1"/>
          </p:cNvPicPr>
          <p:nvPr/>
        </p:nvPicPr>
        <p:blipFill>
          <a:blip r:embed="rId2"/>
          <a:stretch>
            <a:fillRect/>
          </a:stretch>
        </p:blipFill>
        <p:spPr>
          <a:xfrm>
            <a:off x="607607" y="1459027"/>
            <a:ext cx="7118604" cy="3118104"/>
          </a:xfrm>
          <a:prstGeom prst="rect">
            <a:avLst/>
          </a:prstGeom>
          <a:ln>
            <a:solidFill>
              <a:srgbClr val="B60004"/>
            </a:solidFill>
            <a:prstDash val="dash"/>
          </a:ln>
        </p:spPr>
      </p:pic>
      <p:pic>
        <p:nvPicPr>
          <p:cNvPr id="6" name="图片 5">
            <a:extLst>
              <a:ext uri="{FF2B5EF4-FFF2-40B4-BE49-F238E27FC236}">
                <a16:creationId xmlns:a16="http://schemas.microsoft.com/office/drawing/2014/main" id="{14F7536E-90ED-4D5D-BC49-CEEAAAA42B08}"/>
              </a:ext>
            </a:extLst>
          </p:cNvPr>
          <p:cNvPicPr>
            <a:picLocks noChangeAspect="1"/>
          </p:cNvPicPr>
          <p:nvPr/>
        </p:nvPicPr>
        <p:blipFill>
          <a:blip r:embed="rId3"/>
          <a:stretch>
            <a:fillRect/>
          </a:stretch>
        </p:blipFill>
        <p:spPr>
          <a:xfrm>
            <a:off x="607607" y="4737100"/>
            <a:ext cx="9371076" cy="1810512"/>
          </a:xfrm>
          <a:prstGeom prst="rect">
            <a:avLst/>
          </a:prstGeom>
          <a:ln>
            <a:solidFill>
              <a:srgbClr val="B60004"/>
            </a:solidFill>
            <a:prstDash val="dash"/>
          </a:ln>
        </p:spPr>
      </p:pic>
    </p:spTree>
    <p:extLst>
      <p:ext uri="{BB962C8B-B14F-4D97-AF65-F5344CB8AC3E}">
        <p14:creationId xmlns:p14="http://schemas.microsoft.com/office/powerpoint/2010/main" val="262816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百度地图鹰眼轨迹服务</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添加</a:t>
            </a:r>
            <a:r>
              <a:rPr lang="en-US" altLang="zh-CN" dirty="0"/>
              <a:t>Entity</a:t>
            </a:r>
            <a:r>
              <a:rPr lang="zh-CN" altLang="en-US" dirty="0"/>
              <a:t>自定义字段</a:t>
            </a:r>
          </a:p>
        </p:txBody>
      </p:sp>
      <p:pic>
        <p:nvPicPr>
          <p:cNvPr id="5" name="图片 4">
            <a:extLst>
              <a:ext uri="{FF2B5EF4-FFF2-40B4-BE49-F238E27FC236}">
                <a16:creationId xmlns:a16="http://schemas.microsoft.com/office/drawing/2014/main" id="{A984D190-2FBC-4780-860B-AD9C4569294D}"/>
              </a:ext>
            </a:extLst>
          </p:cNvPr>
          <p:cNvPicPr>
            <a:picLocks noChangeAspect="1"/>
          </p:cNvPicPr>
          <p:nvPr/>
        </p:nvPicPr>
        <p:blipFill>
          <a:blip r:embed="rId2"/>
          <a:stretch>
            <a:fillRect/>
          </a:stretch>
        </p:blipFill>
        <p:spPr>
          <a:xfrm>
            <a:off x="434815" y="1519309"/>
            <a:ext cx="10895648" cy="2365153"/>
          </a:xfrm>
          <a:prstGeom prst="rect">
            <a:avLst/>
          </a:prstGeom>
          <a:ln>
            <a:solidFill>
              <a:srgbClr val="B60004"/>
            </a:solidFill>
            <a:prstDash val="dash"/>
          </a:ln>
        </p:spPr>
      </p:pic>
      <p:pic>
        <p:nvPicPr>
          <p:cNvPr id="6" name="图片 5">
            <a:extLst>
              <a:ext uri="{FF2B5EF4-FFF2-40B4-BE49-F238E27FC236}">
                <a16:creationId xmlns:a16="http://schemas.microsoft.com/office/drawing/2014/main" id="{B2CB7090-15EA-446F-9575-AD1718B8229B}"/>
              </a:ext>
            </a:extLst>
          </p:cNvPr>
          <p:cNvPicPr>
            <a:picLocks noChangeAspect="1"/>
          </p:cNvPicPr>
          <p:nvPr/>
        </p:nvPicPr>
        <p:blipFill>
          <a:blip r:embed="rId3"/>
          <a:stretch>
            <a:fillRect/>
          </a:stretch>
        </p:blipFill>
        <p:spPr>
          <a:xfrm>
            <a:off x="434818" y="4049718"/>
            <a:ext cx="3215735" cy="2519077"/>
          </a:xfrm>
          <a:prstGeom prst="rect">
            <a:avLst/>
          </a:prstGeom>
          <a:ln>
            <a:solidFill>
              <a:srgbClr val="B60004"/>
            </a:solidFill>
            <a:prstDash val="dash"/>
          </a:ln>
        </p:spPr>
      </p:pic>
      <p:pic>
        <p:nvPicPr>
          <p:cNvPr id="7" name="图片 6">
            <a:extLst>
              <a:ext uri="{FF2B5EF4-FFF2-40B4-BE49-F238E27FC236}">
                <a16:creationId xmlns:a16="http://schemas.microsoft.com/office/drawing/2014/main" id="{80D53F03-A30D-4475-8354-660E140C8257}"/>
              </a:ext>
            </a:extLst>
          </p:cNvPr>
          <p:cNvPicPr>
            <a:picLocks noChangeAspect="1"/>
          </p:cNvPicPr>
          <p:nvPr/>
        </p:nvPicPr>
        <p:blipFill>
          <a:blip r:embed="rId4"/>
          <a:stretch>
            <a:fillRect/>
          </a:stretch>
        </p:blipFill>
        <p:spPr>
          <a:xfrm>
            <a:off x="3815618" y="4196722"/>
            <a:ext cx="7845552" cy="1879092"/>
          </a:xfrm>
          <a:prstGeom prst="rect">
            <a:avLst/>
          </a:prstGeom>
          <a:ln>
            <a:solidFill>
              <a:srgbClr val="B60004"/>
            </a:solidFill>
            <a:prstDash val="dash"/>
          </a:ln>
        </p:spPr>
      </p:pic>
    </p:spTree>
    <p:extLst>
      <p:ext uri="{BB962C8B-B14F-4D97-AF65-F5344CB8AC3E}">
        <p14:creationId xmlns:p14="http://schemas.microsoft.com/office/powerpoint/2010/main" val="203044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百度地图鹰眼轨迹服务</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更新</a:t>
            </a:r>
            <a:r>
              <a:rPr lang="en-US" altLang="zh-CN" dirty="0"/>
              <a:t>Entity</a:t>
            </a:r>
            <a:r>
              <a:rPr lang="zh-CN" altLang="en-US" dirty="0"/>
              <a:t>自定义字段</a:t>
            </a:r>
          </a:p>
        </p:txBody>
      </p:sp>
      <p:pic>
        <p:nvPicPr>
          <p:cNvPr id="5" name="图片 4">
            <a:extLst>
              <a:ext uri="{FF2B5EF4-FFF2-40B4-BE49-F238E27FC236}">
                <a16:creationId xmlns:a16="http://schemas.microsoft.com/office/drawing/2014/main" id="{787537B3-542D-401B-873E-671A304009EC}"/>
              </a:ext>
            </a:extLst>
          </p:cNvPr>
          <p:cNvPicPr>
            <a:picLocks noChangeAspect="1"/>
          </p:cNvPicPr>
          <p:nvPr/>
        </p:nvPicPr>
        <p:blipFill>
          <a:blip r:embed="rId2"/>
          <a:stretch>
            <a:fillRect/>
          </a:stretch>
        </p:blipFill>
        <p:spPr>
          <a:xfrm>
            <a:off x="731520" y="1519309"/>
            <a:ext cx="8492014" cy="3562350"/>
          </a:xfrm>
          <a:prstGeom prst="rect">
            <a:avLst/>
          </a:prstGeom>
          <a:ln>
            <a:solidFill>
              <a:srgbClr val="B60004"/>
            </a:solidFill>
            <a:prstDash val="dash"/>
          </a:ln>
        </p:spPr>
      </p:pic>
      <p:pic>
        <p:nvPicPr>
          <p:cNvPr id="6" name="图片 5">
            <a:extLst>
              <a:ext uri="{FF2B5EF4-FFF2-40B4-BE49-F238E27FC236}">
                <a16:creationId xmlns:a16="http://schemas.microsoft.com/office/drawing/2014/main" id="{2F9E9720-1AF0-45BA-A51B-B875897BF45F}"/>
              </a:ext>
            </a:extLst>
          </p:cNvPr>
          <p:cNvPicPr>
            <a:picLocks noChangeAspect="1"/>
          </p:cNvPicPr>
          <p:nvPr/>
        </p:nvPicPr>
        <p:blipFill>
          <a:blip r:embed="rId3"/>
          <a:stretch>
            <a:fillRect/>
          </a:stretch>
        </p:blipFill>
        <p:spPr>
          <a:xfrm>
            <a:off x="710880" y="5257415"/>
            <a:ext cx="7223760" cy="1383792"/>
          </a:xfrm>
          <a:prstGeom prst="rect">
            <a:avLst/>
          </a:prstGeom>
          <a:ln>
            <a:solidFill>
              <a:srgbClr val="B60004"/>
            </a:solidFill>
            <a:prstDash val="dash"/>
          </a:ln>
        </p:spPr>
      </p:pic>
    </p:spTree>
    <p:extLst>
      <p:ext uri="{BB962C8B-B14F-4D97-AF65-F5344CB8AC3E}">
        <p14:creationId xmlns:p14="http://schemas.microsoft.com/office/powerpoint/2010/main" val="38357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百度地图鹰眼轨迹服务</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删除</a:t>
            </a:r>
            <a:r>
              <a:rPr lang="en-US" altLang="zh-CN" dirty="0"/>
              <a:t>Entity</a:t>
            </a:r>
            <a:endParaRPr lang="zh-CN" altLang="en-US" dirty="0"/>
          </a:p>
        </p:txBody>
      </p:sp>
      <p:pic>
        <p:nvPicPr>
          <p:cNvPr id="7" name="图片 6">
            <a:extLst>
              <a:ext uri="{FF2B5EF4-FFF2-40B4-BE49-F238E27FC236}">
                <a16:creationId xmlns:a16="http://schemas.microsoft.com/office/drawing/2014/main" id="{0AA9A36F-0081-4156-A47C-A8930D20CED7}"/>
              </a:ext>
            </a:extLst>
          </p:cNvPr>
          <p:cNvPicPr>
            <a:picLocks noChangeAspect="1"/>
          </p:cNvPicPr>
          <p:nvPr/>
        </p:nvPicPr>
        <p:blipFill>
          <a:blip r:embed="rId2"/>
          <a:stretch>
            <a:fillRect/>
          </a:stretch>
        </p:blipFill>
        <p:spPr>
          <a:xfrm>
            <a:off x="731521" y="1519309"/>
            <a:ext cx="8513064" cy="3273838"/>
          </a:xfrm>
          <a:prstGeom prst="rect">
            <a:avLst/>
          </a:prstGeom>
          <a:ln>
            <a:solidFill>
              <a:srgbClr val="B60004"/>
            </a:solidFill>
            <a:prstDash val="dash"/>
          </a:ln>
        </p:spPr>
      </p:pic>
      <p:pic>
        <p:nvPicPr>
          <p:cNvPr id="8" name="图片 7">
            <a:extLst>
              <a:ext uri="{FF2B5EF4-FFF2-40B4-BE49-F238E27FC236}">
                <a16:creationId xmlns:a16="http://schemas.microsoft.com/office/drawing/2014/main" id="{3490A8D0-A223-4179-8590-CB81109CB672}"/>
              </a:ext>
            </a:extLst>
          </p:cNvPr>
          <p:cNvPicPr>
            <a:picLocks noChangeAspect="1"/>
          </p:cNvPicPr>
          <p:nvPr/>
        </p:nvPicPr>
        <p:blipFill>
          <a:blip r:embed="rId3"/>
          <a:stretch>
            <a:fillRect/>
          </a:stretch>
        </p:blipFill>
        <p:spPr>
          <a:xfrm>
            <a:off x="731521" y="5013458"/>
            <a:ext cx="7164896" cy="1644206"/>
          </a:xfrm>
          <a:prstGeom prst="rect">
            <a:avLst/>
          </a:prstGeom>
          <a:ln>
            <a:solidFill>
              <a:srgbClr val="B60004"/>
            </a:solidFill>
            <a:prstDash val="dash"/>
          </a:ln>
        </p:spPr>
      </p:pic>
    </p:spTree>
    <p:extLst>
      <p:ext uri="{BB962C8B-B14F-4D97-AF65-F5344CB8AC3E}">
        <p14:creationId xmlns:p14="http://schemas.microsoft.com/office/powerpoint/2010/main" val="142235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百度地图鹰眼轨迹服务</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查询</a:t>
            </a:r>
            <a:r>
              <a:rPr lang="en-US" altLang="zh-CN" dirty="0"/>
              <a:t>Entity</a:t>
            </a:r>
            <a:endParaRPr lang="zh-CN" altLang="en-US" dirty="0"/>
          </a:p>
        </p:txBody>
      </p:sp>
      <p:pic>
        <p:nvPicPr>
          <p:cNvPr id="5" name="图片 4">
            <a:extLst>
              <a:ext uri="{FF2B5EF4-FFF2-40B4-BE49-F238E27FC236}">
                <a16:creationId xmlns:a16="http://schemas.microsoft.com/office/drawing/2014/main" id="{E9A9925E-C616-47F9-ABDD-DD51F7705627}"/>
              </a:ext>
            </a:extLst>
          </p:cNvPr>
          <p:cNvPicPr>
            <a:picLocks noChangeAspect="1"/>
          </p:cNvPicPr>
          <p:nvPr/>
        </p:nvPicPr>
        <p:blipFill>
          <a:blip r:embed="rId2"/>
          <a:stretch>
            <a:fillRect/>
          </a:stretch>
        </p:blipFill>
        <p:spPr>
          <a:xfrm>
            <a:off x="710890" y="1519319"/>
            <a:ext cx="6463665" cy="3135249"/>
          </a:xfrm>
          <a:prstGeom prst="rect">
            <a:avLst/>
          </a:prstGeom>
          <a:ln>
            <a:solidFill>
              <a:srgbClr val="B60004"/>
            </a:solidFill>
          </a:ln>
        </p:spPr>
      </p:pic>
      <p:pic>
        <p:nvPicPr>
          <p:cNvPr id="6" name="图片 5">
            <a:extLst>
              <a:ext uri="{FF2B5EF4-FFF2-40B4-BE49-F238E27FC236}">
                <a16:creationId xmlns:a16="http://schemas.microsoft.com/office/drawing/2014/main" id="{73344887-8803-4BF4-981F-64928ED92281}"/>
              </a:ext>
            </a:extLst>
          </p:cNvPr>
          <p:cNvPicPr>
            <a:picLocks noChangeAspect="1"/>
          </p:cNvPicPr>
          <p:nvPr/>
        </p:nvPicPr>
        <p:blipFill>
          <a:blip r:embed="rId3"/>
          <a:stretch>
            <a:fillRect/>
          </a:stretch>
        </p:blipFill>
        <p:spPr>
          <a:xfrm>
            <a:off x="7430455" y="2518422"/>
            <a:ext cx="4596765" cy="3793236"/>
          </a:xfrm>
          <a:prstGeom prst="rect">
            <a:avLst/>
          </a:prstGeom>
        </p:spPr>
      </p:pic>
    </p:spTree>
    <p:extLst>
      <p:ext uri="{BB962C8B-B14F-4D97-AF65-F5344CB8AC3E}">
        <p14:creationId xmlns:p14="http://schemas.microsoft.com/office/powerpoint/2010/main" val="276479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百度地图鹰眼轨迹服务</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轨迹上传</a:t>
            </a:r>
          </a:p>
        </p:txBody>
      </p:sp>
      <p:sp>
        <p:nvSpPr>
          <p:cNvPr id="5" name="文本占位符 1">
            <a:extLst>
              <a:ext uri="{FF2B5EF4-FFF2-40B4-BE49-F238E27FC236}">
                <a16:creationId xmlns:a16="http://schemas.microsoft.com/office/drawing/2014/main" id="{1F36DFF3-42DB-4F74-B6B6-9A0F4B0007CC}"/>
              </a:ext>
            </a:extLst>
          </p:cNvPr>
          <p:cNvSpPr>
            <a:spLocks noGrp="1"/>
          </p:cNvSpPr>
          <p:nvPr>
            <p:ph type="body" sz="quarter" idx="11"/>
          </p:nvPr>
        </p:nvSpPr>
        <p:spPr>
          <a:xfrm>
            <a:off x="710881" y="1590102"/>
            <a:ext cx="10749598" cy="3850540"/>
          </a:xfrm>
        </p:spPr>
        <p:txBody>
          <a:bodyPr/>
          <a:lstStyle/>
          <a:p>
            <a:r>
              <a:rPr lang="zh-CN" altLang="en-US" dirty="0"/>
              <a:t>为 </a:t>
            </a:r>
            <a:r>
              <a:rPr lang="en-US" altLang="zh-CN" dirty="0"/>
              <a:t>entity </a:t>
            </a:r>
            <a:r>
              <a:rPr lang="zh-CN" altLang="en-US" dirty="0"/>
              <a:t>上传轨迹点，支持为一个 </a:t>
            </a:r>
            <a:r>
              <a:rPr lang="en-US" altLang="zh-CN" dirty="0"/>
              <a:t>entity</a:t>
            </a:r>
            <a:r>
              <a:rPr lang="zh-CN" altLang="en-US" dirty="0"/>
              <a:t>上传一个或多个轨迹点，也支持为多个 </a:t>
            </a:r>
            <a:r>
              <a:rPr lang="en-US" altLang="zh-CN" dirty="0"/>
              <a:t>entity </a:t>
            </a:r>
            <a:r>
              <a:rPr lang="zh-CN" altLang="en-US" dirty="0"/>
              <a:t>上传多个轨迹点。</a:t>
            </a:r>
            <a:endParaRPr lang="en-US" altLang="zh-CN" dirty="0"/>
          </a:p>
          <a:p>
            <a:r>
              <a:rPr lang="zh-CN" altLang="en-US" dirty="0"/>
              <a:t>目前中国主要有以下三种坐标系：</a:t>
            </a:r>
          </a:p>
          <a:p>
            <a:pPr lvl="1"/>
            <a:r>
              <a:rPr lang="en-US" altLang="zh-CN" dirty="0"/>
              <a:t>WGS84</a:t>
            </a:r>
            <a:r>
              <a:rPr lang="zh-CN" altLang="en-US" dirty="0"/>
              <a:t>：为一种大地坐标系，也是目前广泛使用的</a:t>
            </a:r>
            <a:r>
              <a:rPr lang="en-US" altLang="zh-CN" dirty="0"/>
              <a:t>GPS</a:t>
            </a:r>
            <a:r>
              <a:rPr lang="zh-CN" altLang="en-US" dirty="0"/>
              <a:t>全球卫星定位系统使用的坐标系</a:t>
            </a:r>
          </a:p>
          <a:p>
            <a:pPr lvl="1"/>
            <a:r>
              <a:rPr lang="en-US" altLang="zh-CN" dirty="0"/>
              <a:t>GCJ02</a:t>
            </a:r>
            <a:r>
              <a:rPr lang="zh-CN" altLang="en-US" dirty="0"/>
              <a:t>：是由中国国家测绘局制订的地理信息系统的坐标系统。由</a:t>
            </a:r>
            <a:r>
              <a:rPr lang="en-US" altLang="zh-CN" dirty="0"/>
              <a:t>WGS84</a:t>
            </a:r>
            <a:r>
              <a:rPr lang="zh-CN" altLang="en-US" dirty="0"/>
              <a:t>坐标系经加密后的坐标系</a:t>
            </a:r>
          </a:p>
          <a:p>
            <a:pPr lvl="1"/>
            <a:r>
              <a:rPr lang="en-US" altLang="zh-CN" dirty="0"/>
              <a:t>BD09</a:t>
            </a:r>
            <a:r>
              <a:rPr lang="zh-CN" altLang="en-US" dirty="0"/>
              <a:t>：为百度坐标系，在</a:t>
            </a:r>
            <a:r>
              <a:rPr lang="en-US" altLang="zh-CN" dirty="0"/>
              <a:t>GCJ02</a:t>
            </a:r>
            <a:r>
              <a:rPr lang="zh-CN" altLang="en-US" dirty="0"/>
              <a:t>坐标系基础上再次加密。其中</a:t>
            </a:r>
            <a:r>
              <a:rPr lang="en-US" altLang="zh-CN" dirty="0"/>
              <a:t>bd09ll</a:t>
            </a:r>
            <a:r>
              <a:rPr lang="zh-CN" altLang="en-US" dirty="0"/>
              <a:t>表示百度经纬度坐标，</a:t>
            </a:r>
            <a:r>
              <a:rPr lang="en-US" altLang="zh-CN" dirty="0"/>
              <a:t>bd09mc</a:t>
            </a:r>
            <a:r>
              <a:rPr lang="zh-CN" altLang="en-US" dirty="0"/>
              <a:t>表示百度墨卡托米制坐标</a:t>
            </a:r>
            <a:endParaRPr lang="en-US" altLang="zh-CN" dirty="0"/>
          </a:p>
          <a:p>
            <a:pPr lvl="1"/>
            <a:r>
              <a:rPr lang="zh-CN" altLang="en-US" dirty="0"/>
              <a:t>非中国地区地图，统一使用</a:t>
            </a:r>
            <a:r>
              <a:rPr lang="en-US" altLang="zh-CN" dirty="0"/>
              <a:t>WGS84</a:t>
            </a:r>
            <a:r>
              <a:rPr lang="zh-CN" altLang="en-US" dirty="0"/>
              <a:t>坐标</a:t>
            </a:r>
            <a:endParaRPr lang="en-US" altLang="zh-CN" dirty="0"/>
          </a:p>
          <a:p>
            <a:r>
              <a:rPr lang="zh-CN" altLang="en-US" dirty="0"/>
              <a:t>文档：</a:t>
            </a:r>
            <a:r>
              <a:rPr lang="en-US" altLang="zh-CN" dirty="0">
                <a:hlinkClick r:id="rId2"/>
              </a:rPr>
              <a:t>https://lbsyun.baidu.com/index.php?title=yingyan/api/v3/trackupload</a:t>
            </a:r>
            <a:r>
              <a:rPr lang="en-US" altLang="zh-CN" dirty="0"/>
              <a:t> </a:t>
            </a:r>
          </a:p>
          <a:p>
            <a:pPr marL="0" indent="0">
              <a:buNone/>
            </a:pPr>
            <a:endParaRPr lang="zh-CN" altLang="en-US" dirty="0"/>
          </a:p>
          <a:p>
            <a:endParaRPr lang="zh-CN" altLang="en-US" dirty="0"/>
          </a:p>
        </p:txBody>
      </p:sp>
    </p:spTree>
    <p:extLst>
      <p:ext uri="{BB962C8B-B14F-4D97-AF65-F5344CB8AC3E}">
        <p14:creationId xmlns:p14="http://schemas.microsoft.com/office/powerpoint/2010/main" val="192512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 calcmode="lin" valueType="num">
                                      <p:cBhvr additive="base">
                                        <p:cTn id="3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百度地图鹰眼轨迹服务</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单点轨迹上传</a:t>
            </a:r>
          </a:p>
        </p:txBody>
      </p:sp>
      <p:pic>
        <p:nvPicPr>
          <p:cNvPr id="5" name="图片 4">
            <a:extLst>
              <a:ext uri="{FF2B5EF4-FFF2-40B4-BE49-F238E27FC236}">
                <a16:creationId xmlns:a16="http://schemas.microsoft.com/office/drawing/2014/main" id="{7F076213-40D3-42DC-9673-81F82D428732}"/>
              </a:ext>
            </a:extLst>
          </p:cNvPr>
          <p:cNvPicPr>
            <a:picLocks noChangeAspect="1"/>
          </p:cNvPicPr>
          <p:nvPr/>
        </p:nvPicPr>
        <p:blipFill>
          <a:blip r:embed="rId2"/>
          <a:stretch>
            <a:fillRect/>
          </a:stretch>
        </p:blipFill>
        <p:spPr>
          <a:xfrm>
            <a:off x="731530" y="1519312"/>
            <a:ext cx="6990588" cy="3340227"/>
          </a:xfrm>
          <a:prstGeom prst="rect">
            <a:avLst/>
          </a:prstGeom>
          <a:ln>
            <a:solidFill>
              <a:srgbClr val="B60004"/>
            </a:solidFill>
          </a:ln>
        </p:spPr>
      </p:pic>
      <p:pic>
        <p:nvPicPr>
          <p:cNvPr id="6" name="图片 5">
            <a:extLst>
              <a:ext uri="{FF2B5EF4-FFF2-40B4-BE49-F238E27FC236}">
                <a16:creationId xmlns:a16="http://schemas.microsoft.com/office/drawing/2014/main" id="{A0B0BE22-D4FB-464F-9956-C7C7E443F32D}"/>
              </a:ext>
            </a:extLst>
          </p:cNvPr>
          <p:cNvPicPr>
            <a:picLocks noChangeAspect="1"/>
          </p:cNvPicPr>
          <p:nvPr/>
        </p:nvPicPr>
        <p:blipFill>
          <a:blip r:embed="rId3"/>
          <a:stretch>
            <a:fillRect/>
          </a:stretch>
        </p:blipFill>
        <p:spPr>
          <a:xfrm>
            <a:off x="7912568" y="3239527"/>
            <a:ext cx="4136708" cy="3088196"/>
          </a:xfrm>
          <a:prstGeom prst="rect">
            <a:avLst/>
          </a:prstGeom>
          <a:ln>
            <a:solidFill>
              <a:srgbClr val="B60004"/>
            </a:solidFill>
          </a:ln>
        </p:spPr>
      </p:pic>
      <p:sp>
        <p:nvSpPr>
          <p:cNvPr id="7" name="文本框 6">
            <a:extLst>
              <a:ext uri="{FF2B5EF4-FFF2-40B4-BE49-F238E27FC236}">
                <a16:creationId xmlns:a16="http://schemas.microsoft.com/office/drawing/2014/main" id="{C0E9BAF1-5B2D-45AA-92AC-B91401BE5554}"/>
              </a:ext>
            </a:extLst>
          </p:cNvPr>
          <p:cNvSpPr txBox="1"/>
          <p:nvPr/>
        </p:nvSpPr>
        <p:spPr>
          <a:xfrm>
            <a:off x="781725" y="5127209"/>
            <a:ext cx="5314275" cy="400110"/>
          </a:xfrm>
          <a:prstGeom prst="rect">
            <a:avLst/>
          </a:prstGeom>
          <a:noFill/>
        </p:spPr>
        <p:txBody>
          <a:bodyPr wrap="none" rtlCol="0">
            <a:spAutoFit/>
          </a:bodyPr>
          <a:lstStyle/>
          <a:p>
            <a:pPr fontAlgn="auto">
              <a:spcBef>
                <a:spcPts val="0"/>
              </a:spcBef>
              <a:spcAft>
                <a:spcPts val="0"/>
              </a:spcAft>
            </a:pPr>
            <a:r>
              <a:rPr lang="zh-CN" altLang="en-US" sz="2000" dirty="0">
                <a:solidFill>
                  <a:schemeClr val="tx1">
                    <a:lumMod val="65000"/>
                    <a:lumOff val="35000"/>
                  </a:schemeClr>
                </a:solidFill>
                <a:latin typeface="Alibaba PuHuiTi B"/>
              </a:rPr>
              <a:t>可以看到坐标数据已经上传到百度地图服务。</a:t>
            </a:r>
          </a:p>
        </p:txBody>
      </p:sp>
    </p:spTree>
    <p:extLst>
      <p:ext uri="{BB962C8B-B14F-4D97-AF65-F5344CB8AC3E}">
        <p14:creationId xmlns:p14="http://schemas.microsoft.com/office/powerpoint/2010/main" val="86395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百度地图鹰眼轨迹服务</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多点轨迹上传</a:t>
            </a:r>
          </a:p>
        </p:txBody>
      </p:sp>
      <p:sp>
        <p:nvSpPr>
          <p:cNvPr id="5" name="文本框 4">
            <a:extLst>
              <a:ext uri="{FF2B5EF4-FFF2-40B4-BE49-F238E27FC236}">
                <a16:creationId xmlns:a16="http://schemas.microsoft.com/office/drawing/2014/main" id="{53A89342-CDAA-477E-AC85-87319AB17CE4}"/>
              </a:ext>
            </a:extLst>
          </p:cNvPr>
          <p:cNvSpPr txBox="1"/>
          <p:nvPr/>
        </p:nvSpPr>
        <p:spPr>
          <a:xfrm>
            <a:off x="781725" y="5127209"/>
            <a:ext cx="5314275" cy="400110"/>
          </a:xfrm>
          <a:prstGeom prst="rect">
            <a:avLst/>
          </a:prstGeom>
          <a:noFill/>
        </p:spPr>
        <p:txBody>
          <a:bodyPr wrap="none" rtlCol="0">
            <a:spAutoFit/>
          </a:bodyPr>
          <a:lstStyle/>
          <a:p>
            <a:pPr fontAlgn="auto">
              <a:spcBef>
                <a:spcPts val="0"/>
              </a:spcBef>
              <a:spcAft>
                <a:spcPts val="0"/>
              </a:spcAft>
            </a:pPr>
            <a:r>
              <a:rPr lang="zh-CN" altLang="en-US" sz="2000" dirty="0">
                <a:solidFill>
                  <a:schemeClr val="tx1">
                    <a:lumMod val="65000"/>
                    <a:lumOff val="35000"/>
                  </a:schemeClr>
                </a:solidFill>
                <a:latin typeface="Alibaba PuHuiTi B"/>
              </a:rPr>
              <a:t>可以看到坐标数据已经上传到百度地图服务。</a:t>
            </a:r>
          </a:p>
        </p:txBody>
      </p:sp>
      <p:pic>
        <p:nvPicPr>
          <p:cNvPr id="8" name="图片 7">
            <a:extLst>
              <a:ext uri="{FF2B5EF4-FFF2-40B4-BE49-F238E27FC236}">
                <a16:creationId xmlns:a16="http://schemas.microsoft.com/office/drawing/2014/main" id="{573737DD-1AD2-4648-B72C-9B5E0C2BADE9}"/>
              </a:ext>
            </a:extLst>
          </p:cNvPr>
          <p:cNvPicPr>
            <a:picLocks noChangeAspect="1"/>
          </p:cNvPicPr>
          <p:nvPr/>
        </p:nvPicPr>
        <p:blipFill>
          <a:blip r:embed="rId2"/>
          <a:stretch>
            <a:fillRect/>
          </a:stretch>
        </p:blipFill>
        <p:spPr>
          <a:xfrm>
            <a:off x="710879" y="1457270"/>
            <a:ext cx="5588413" cy="3178874"/>
          </a:xfrm>
          <a:prstGeom prst="rect">
            <a:avLst/>
          </a:prstGeom>
          <a:ln>
            <a:solidFill>
              <a:srgbClr val="B60004"/>
            </a:solidFill>
            <a:prstDash val="dash"/>
          </a:ln>
        </p:spPr>
      </p:pic>
      <p:pic>
        <p:nvPicPr>
          <p:cNvPr id="10" name="图片 9">
            <a:extLst>
              <a:ext uri="{FF2B5EF4-FFF2-40B4-BE49-F238E27FC236}">
                <a16:creationId xmlns:a16="http://schemas.microsoft.com/office/drawing/2014/main" id="{ACCBE506-4506-4BCE-9C4F-D0AEBC95CBBE}"/>
              </a:ext>
            </a:extLst>
          </p:cNvPr>
          <p:cNvPicPr>
            <a:picLocks noChangeAspect="1"/>
          </p:cNvPicPr>
          <p:nvPr/>
        </p:nvPicPr>
        <p:blipFill>
          <a:blip r:embed="rId3"/>
          <a:stretch>
            <a:fillRect/>
          </a:stretch>
        </p:blipFill>
        <p:spPr>
          <a:xfrm>
            <a:off x="6793048" y="3565327"/>
            <a:ext cx="5031486" cy="2732151"/>
          </a:xfrm>
          <a:prstGeom prst="rect">
            <a:avLst/>
          </a:prstGeom>
          <a:ln>
            <a:solidFill>
              <a:srgbClr val="B60004"/>
            </a:solidFill>
            <a:prstDash val="dash"/>
          </a:ln>
        </p:spPr>
      </p:pic>
    </p:spTree>
    <p:extLst>
      <p:ext uri="{BB962C8B-B14F-4D97-AF65-F5344CB8AC3E}">
        <p14:creationId xmlns:p14="http://schemas.microsoft.com/office/powerpoint/2010/main" val="148736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百度地图鹰眼轨迹服务</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轨迹上传</a:t>
            </a:r>
          </a:p>
        </p:txBody>
      </p:sp>
      <p:sp>
        <p:nvSpPr>
          <p:cNvPr id="5" name="文本占位符 1">
            <a:extLst>
              <a:ext uri="{FF2B5EF4-FFF2-40B4-BE49-F238E27FC236}">
                <a16:creationId xmlns:a16="http://schemas.microsoft.com/office/drawing/2014/main" id="{2A74EE51-48B3-40BF-92A5-015BBC66930E}"/>
              </a:ext>
            </a:extLst>
          </p:cNvPr>
          <p:cNvSpPr>
            <a:spLocks noGrp="1"/>
          </p:cNvSpPr>
          <p:nvPr>
            <p:ph type="body" sz="quarter" idx="11"/>
          </p:nvPr>
        </p:nvSpPr>
        <p:spPr>
          <a:xfrm>
            <a:off x="710881" y="1590102"/>
            <a:ext cx="10749598" cy="568382"/>
          </a:xfrm>
        </p:spPr>
        <p:txBody>
          <a:bodyPr/>
          <a:lstStyle/>
          <a:p>
            <a:r>
              <a:rPr lang="zh-CN" altLang="en-US" dirty="0"/>
              <a:t>我们可以将多个轨迹点上传到百度地图，查看他在地图上的轨迹。</a:t>
            </a:r>
          </a:p>
        </p:txBody>
      </p:sp>
      <p:pic>
        <p:nvPicPr>
          <p:cNvPr id="6" name="图片 5">
            <a:extLst>
              <a:ext uri="{FF2B5EF4-FFF2-40B4-BE49-F238E27FC236}">
                <a16:creationId xmlns:a16="http://schemas.microsoft.com/office/drawing/2014/main" id="{300D5AC5-85EA-4E0A-B474-B367C05EC862}"/>
              </a:ext>
            </a:extLst>
          </p:cNvPr>
          <p:cNvPicPr>
            <a:picLocks noChangeAspect="1"/>
          </p:cNvPicPr>
          <p:nvPr/>
        </p:nvPicPr>
        <p:blipFill>
          <a:blip r:embed="rId2"/>
          <a:stretch>
            <a:fillRect/>
          </a:stretch>
        </p:blipFill>
        <p:spPr>
          <a:xfrm>
            <a:off x="1103847" y="2158484"/>
            <a:ext cx="4569333" cy="4263009"/>
          </a:xfrm>
          <a:prstGeom prst="rect">
            <a:avLst/>
          </a:prstGeom>
          <a:ln>
            <a:solidFill>
              <a:srgbClr val="B60004"/>
            </a:solidFill>
            <a:prstDash val="dash"/>
          </a:ln>
        </p:spPr>
      </p:pic>
    </p:spTree>
    <p:extLst>
      <p:ext uri="{BB962C8B-B14F-4D97-AF65-F5344CB8AC3E}">
        <p14:creationId xmlns:p14="http://schemas.microsoft.com/office/powerpoint/2010/main" val="298167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t>百度地图鹰眼轨迹服务</a:t>
            </a:r>
            <a:endParaRPr lang="en-US" altLang="zh-CN" dirty="0"/>
          </a:p>
          <a:p>
            <a:r>
              <a:rPr lang="zh-CN" altLang="en-US" dirty="0"/>
              <a:t>轻骑项目概述</a:t>
            </a:r>
            <a:endParaRPr lang="en-US" altLang="zh-CN" dirty="0"/>
          </a:p>
          <a:p>
            <a:r>
              <a:rPr lang="zh-CN" altLang="en-US" dirty="0"/>
              <a:t>搭建项目环境</a:t>
            </a:r>
            <a:endParaRPr lang="en-US" altLang="zh-CN" dirty="0"/>
          </a:p>
          <a:p>
            <a:r>
              <a:rPr lang="zh-CN" altLang="en-US" dirty="0"/>
              <a:t>骑行路线服务</a:t>
            </a:r>
            <a:endParaRPr lang="en-US" altLang="zh-CN" dirty="0"/>
          </a:p>
          <a:p>
            <a:r>
              <a:rPr lang="zh-CN" altLang="en-US" dirty="0"/>
              <a:t>上报地理位置</a:t>
            </a:r>
          </a:p>
        </p:txBody>
      </p:sp>
    </p:spTree>
    <p:extLst>
      <p:ext uri="{BB962C8B-B14F-4D97-AF65-F5344CB8AC3E}">
        <p14:creationId xmlns:p14="http://schemas.microsoft.com/office/powerpoint/2010/main" val="3710185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百度地图鹰眼轨迹服务</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查询轨迹</a:t>
            </a:r>
          </a:p>
        </p:txBody>
      </p:sp>
      <p:sp>
        <p:nvSpPr>
          <p:cNvPr id="5" name="文本占位符 1">
            <a:extLst>
              <a:ext uri="{FF2B5EF4-FFF2-40B4-BE49-F238E27FC236}">
                <a16:creationId xmlns:a16="http://schemas.microsoft.com/office/drawing/2014/main" id="{82AFDBC1-C57C-4BFA-94A4-5E91A35357D9}"/>
              </a:ext>
            </a:extLst>
          </p:cNvPr>
          <p:cNvSpPr>
            <a:spLocks noGrp="1"/>
          </p:cNvSpPr>
          <p:nvPr>
            <p:ph type="body" sz="quarter" idx="11"/>
          </p:nvPr>
        </p:nvSpPr>
        <p:spPr>
          <a:xfrm>
            <a:off x="710881" y="1590102"/>
            <a:ext cx="10749598" cy="3850540"/>
          </a:xfrm>
        </p:spPr>
        <p:txBody>
          <a:bodyPr/>
          <a:lstStyle/>
          <a:p>
            <a:r>
              <a:rPr lang="zh-CN" altLang="en-US" dirty="0"/>
              <a:t>可以根据</a:t>
            </a:r>
            <a:r>
              <a:rPr lang="en-US" altLang="zh-CN" dirty="0"/>
              <a:t>entity</a:t>
            </a:r>
            <a:r>
              <a:rPr lang="zh-CN" altLang="en-US" dirty="0"/>
              <a:t>的名称查询路线中的轨迹点信息。</a:t>
            </a:r>
            <a:endParaRPr lang="en-US" altLang="zh-CN" dirty="0"/>
          </a:p>
          <a:p>
            <a:r>
              <a:rPr lang="zh-CN" altLang="en-US" dirty="0"/>
              <a:t>百度地图查询路线轨迹信息是支持轨迹纠偏的。</a:t>
            </a:r>
            <a:endParaRPr lang="en-US" altLang="zh-CN" dirty="0"/>
          </a:p>
          <a:p>
            <a:pPr lvl="1"/>
            <a:r>
              <a:rPr lang="zh-CN" altLang="en-US" dirty="0"/>
              <a:t>各种定位方式或多或少都存在着一定的误差，</a:t>
            </a:r>
            <a:r>
              <a:rPr lang="en-US" altLang="zh-CN" dirty="0"/>
              <a:t>GPS</a:t>
            </a:r>
            <a:r>
              <a:rPr lang="zh-CN" altLang="en-US" dirty="0"/>
              <a:t>信号不好的时候（例如，楼宇密集处、高架桥下、隧道等），可能就会使用</a:t>
            </a:r>
            <a:r>
              <a:rPr lang="en-US" altLang="zh-CN" dirty="0"/>
              <a:t>WI-FI</a:t>
            </a:r>
            <a:r>
              <a:rPr lang="zh-CN" altLang="en-US" dirty="0"/>
              <a:t>或基站定位，特别是当周边</a:t>
            </a:r>
            <a:r>
              <a:rPr lang="en-US" altLang="zh-CN" dirty="0"/>
              <a:t>WI-FI</a:t>
            </a:r>
            <a:r>
              <a:rPr lang="zh-CN" altLang="en-US" dirty="0"/>
              <a:t>热点比较少的时候会使用基站定位，定位误差会有所加大，产生轨迹漂移的现象。</a:t>
            </a:r>
          </a:p>
          <a:p>
            <a:pPr lvl="1"/>
            <a:r>
              <a:rPr lang="zh-CN" altLang="en-US" dirty="0"/>
              <a:t>为了纠正轨迹漂移，提升轨迹和里程的准确性，鹰眼在轨迹查询服务中提供了高性能的轨迹纠偏功能。</a:t>
            </a:r>
            <a:endParaRPr lang="en-US" altLang="zh-CN" dirty="0"/>
          </a:p>
          <a:p>
            <a:r>
              <a:rPr lang="zh-CN" altLang="en-US" dirty="0"/>
              <a:t>支持查询实时位置、一段时间内的轨迹里程、一段时间内的轨迹点。</a:t>
            </a:r>
            <a:endParaRPr lang="en-US" altLang="zh-CN" dirty="0"/>
          </a:p>
          <a:p>
            <a:r>
              <a:rPr lang="zh-CN" altLang="en-US" dirty="0"/>
              <a:t>文档：</a:t>
            </a:r>
            <a:r>
              <a:rPr lang="en-US" altLang="zh-CN" dirty="0">
                <a:hlinkClick r:id="rId2"/>
              </a:rPr>
              <a:t>https://lbsyun.baidu.com/index.php?title=yingyan/api/v3/trackprocess</a:t>
            </a:r>
            <a:r>
              <a:rPr lang="en-US" altLang="zh-CN" dirty="0"/>
              <a:t> </a:t>
            </a:r>
          </a:p>
        </p:txBody>
      </p:sp>
    </p:spTree>
    <p:extLst>
      <p:ext uri="{BB962C8B-B14F-4D97-AF65-F5344CB8AC3E}">
        <p14:creationId xmlns:p14="http://schemas.microsoft.com/office/powerpoint/2010/main" val="4069444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百度地图鹰眼轨迹服务</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根据时间查询轨迹</a:t>
            </a:r>
          </a:p>
        </p:txBody>
      </p:sp>
      <p:sp>
        <p:nvSpPr>
          <p:cNvPr id="5" name="文本占位符 1">
            <a:extLst>
              <a:ext uri="{FF2B5EF4-FFF2-40B4-BE49-F238E27FC236}">
                <a16:creationId xmlns:a16="http://schemas.microsoft.com/office/drawing/2014/main" id="{A5C7165A-D77E-4DAE-ADA2-FFD38C5EF1B4}"/>
              </a:ext>
            </a:extLst>
          </p:cNvPr>
          <p:cNvSpPr>
            <a:spLocks noGrp="1"/>
          </p:cNvSpPr>
          <p:nvPr>
            <p:ph type="body" sz="quarter" idx="11"/>
          </p:nvPr>
        </p:nvSpPr>
        <p:spPr>
          <a:xfrm>
            <a:off x="710881" y="1590102"/>
            <a:ext cx="10749598" cy="444181"/>
          </a:xfrm>
        </p:spPr>
        <p:txBody>
          <a:bodyPr/>
          <a:lstStyle/>
          <a:p>
            <a:r>
              <a:rPr lang="zh-CN" altLang="en-US" dirty="0"/>
              <a:t>我们重点来看根据时间查询轨迹的接口服务。</a:t>
            </a:r>
            <a:endParaRPr lang="en-US" altLang="zh-CN" dirty="0"/>
          </a:p>
        </p:txBody>
      </p:sp>
      <p:pic>
        <p:nvPicPr>
          <p:cNvPr id="6" name="图片 5">
            <a:extLst>
              <a:ext uri="{FF2B5EF4-FFF2-40B4-BE49-F238E27FC236}">
                <a16:creationId xmlns:a16="http://schemas.microsoft.com/office/drawing/2014/main" id="{3091992B-0293-4670-91E1-CD288085FBEC}"/>
              </a:ext>
            </a:extLst>
          </p:cNvPr>
          <p:cNvPicPr>
            <a:picLocks noChangeAspect="1"/>
          </p:cNvPicPr>
          <p:nvPr/>
        </p:nvPicPr>
        <p:blipFill>
          <a:blip r:embed="rId2"/>
          <a:stretch>
            <a:fillRect/>
          </a:stretch>
        </p:blipFill>
        <p:spPr>
          <a:xfrm>
            <a:off x="637006" y="2116367"/>
            <a:ext cx="7317105" cy="3308033"/>
          </a:xfrm>
          <a:prstGeom prst="rect">
            <a:avLst/>
          </a:prstGeom>
          <a:ln>
            <a:solidFill>
              <a:srgbClr val="B60004"/>
            </a:solidFill>
            <a:prstDash val="dash"/>
          </a:ln>
        </p:spPr>
      </p:pic>
      <p:pic>
        <p:nvPicPr>
          <p:cNvPr id="7" name="图片 6">
            <a:extLst>
              <a:ext uri="{FF2B5EF4-FFF2-40B4-BE49-F238E27FC236}">
                <a16:creationId xmlns:a16="http://schemas.microsoft.com/office/drawing/2014/main" id="{09E9810A-EE9D-47F2-BAFA-B78B81FFF717}"/>
              </a:ext>
            </a:extLst>
          </p:cNvPr>
          <p:cNvPicPr>
            <a:picLocks noChangeAspect="1"/>
          </p:cNvPicPr>
          <p:nvPr/>
        </p:nvPicPr>
        <p:blipFill>
          <a:blip r:embed="rId3"/>
          <a:stretch>
            <a:fillRect/>
          </a:stretch>
        </p:blipFill>
        <p:spPr>
          <a:xfrm>
            <a:off x="8280705" y="2532941"/>
            <a:ext cx="3750469" cy="3843338"/>
          </a:xfrm>
          <a:prstGeom prst="rect">
            <a:avLst/>
          </a:prstGeom>
          <a:ln>
            <a:solidFill>
              <a:srgbClr val="B60004"/>
            </a:solidFill>
            <a:prstDash val="dash"/>
          </a:ln>
        </p:spPr>
      </p:pic>
    </p:spTree>
    <p:extLst>
      <p:ext uri="{BB962C8B-B14F-4D97-AF65-F5344CB8AC3E}">
        <p14:creationId xmlns:p14="http://schemas.microsoft.com/office/powerpoint/2010/main" val="2099103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FAD210B-8694-43A4-891A-E8DB3482E724}"/>
              </a:ext>
            </a:extLst>
          </p:cNvPr>
          <p:cNvSpPr>
            <a:spLocks noGrp="1"/>
          </p:cNvSpPr>
          <p:nvPr>
            <p:ph type="body" sz="quarter" idx="10"/>
          </p:nvPr>
        </p:nvSpPr>
        <p:spPr>
          <a:xfrm>
            <a:off x="5150860" y="1173480"/>
            <a:ext cx="5760538" cy="4511040"/>
          </a:xfrm>
        </p:spPr>
        <p:txBody>
          <a:bodyPr/>
          <a:lstStyle/>
          <a:p>
            <a:r>
              <a:rPr lang="zh-CN" altLang="en-US" dirty="0"/>
              <a:t>鹰眼轨迹服务概述</a:t>
            </a:r>
            <a:endParaRPr lang="en-US" altLang="zh-CN" dirty="0"/>
          </a:p>
          <a:p>
            <a:r>
              <a:rPr lang="zh-CN" altLang="en-US" dirty="0"/>
              <a:t>鹰眼服务基本概念</a:t>
            </a:r>
            <a:endParaRPr lang="en-US" altLang="zh-CN" dirty="0"/>
          </a:p>
          <a:p>
            <a:r>
              <a:rPr lang="zh-CN" altLang="en-US" dirty="0"/>
              <a:t>鹰眼服务中</a:t>
            </a:r>
            <a:r>
              <a:rPr lang="en-US" altLang="zh-CN" dirty="0"/>
              <a:t>Entity</a:t>
            </a:r>
            <a:r>
              <a:rPr lang="zh-CN" altLang="en-US" dirty="0"/>
              <a:t>管理</a:t>
            </a:r>
            <a:endParaRPr lang="en-US" altLang="zh-CN" dirty="0"/>
          </a:p>
          <a:p>
            <a:r>
              <a:rPr lang="zh-CN" altLang="en-US" dirty="0"/>
              <a:t>添加轨迹点（单个、批量）</a:t>
            </a:r>
            <a:endParaRPr lang="en-US" altLang="zh-CN" dirty="0"/>
          </a:p>
          <a:p>
            <a:r>
              <a:rPr lang="zh-CN" altLang="en-US" dirty="0"/>
              <a:t>查询轨迹</a:t>
            </a:r>
            <a:endParaRPr lang="en-US" altLang="zh-CN" dirty="0"/>
          </a:p>
        </p:txBody>
      </p:sp>
    </p:spTree>
    <p:extLst>
      <p:ext uri="{BB962C8B-B14F-4D97-AF65-F5344CB8AC3E}">
        <p14:creationId xmlns:p14="http://schemas.microsoft.com/office/powerpoint/2010/main" val="406771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180780F-C9DB-2444-81D9-0C48F0501E10}"/>
              </a:ext>
            </a:extLst>
          </p:cNvPr>
          <p:cNvSpPr>
            <a:spLocks noGrp="1"/>
          </p:cNvSpPr>
          <p:nvPr>
            <p:ph type="ctrTitle"/>
          </p:nvPr>
        </p:nvSpPr>
        <p:spPr>
          <a:xfrm>
            <a:off x="5239173" y="2677478"/>
            <a:ext cx="6725920" cy="548322"/>
          </a:xfrm>
        </p:spPr>
        <p:txBody>
          <a:bodyPr>
            <a:normAutofit fontScale="90000"/>
          </a:bodyPr>
          <a:lstStyle/>
          <a:p>
            <a:r>
              <a:rPr lang="zh-CN" altLang="en-US" dirty="0"/>
              <a:t>轻骑项目概述</a:t>
            </a:r>
          </a:p>
        </p:txBody>
      </p:sp>
      <p:sp>
        <p:nvSpPr>
          <p:cNvPr id="5" name="文本占位符 4">
            <a:extLst>
              <a:ext uri="{FF2B5EF4-FFF2-40B4-BE49-F238E27FC236}">
                <a16:creationId xmlns:a16="http://schemas.microsoft.com/office/drawing/2014/main" id="{E7AC8956-CADA-F84A-BC5C-542D3650A295}"/>
              </a:ext>
            </a:extLst>
          </p:cNvPr>
          <p:cNvSpPr>
            <a:spLocks noGrp="1"/>
          </p:cNvSpPr>
          <p:nvPr>
            <p:ph type="body" sz="quarter" idx="11"/>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982442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轻骑项目</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项目概述</a:t>
            </a:r>
          </a:p>
        </p:txBody>
      </p:sp>
      <p:sp>
        <p:nvSpPr>
          <p:cNvPr id="16" name="文本占位符 1">
            <a:extLst>
              <a:ext uri="{FF2B5EF4-FFF2-40B4-BE49-F238E27FC236}">
                <a16:creationId xmlns:a16="http://schemas.microsoft.com/office/drawing/2014/main" id="{3F2926E6-C792-415D-B977-8480E7DA0686}"/>
              </a:ext>
            </a:extLst>
          </p:cNvPr>
          <p:cNvSpPr>
            <a:spLocks noGrp="1"/>
          </p:cNvSpPr>
          <p:nvPr>
            <p:ph type="body" sz="quarter" idx="11"/>
          </p:nvPr>
        </p:nvSpPr>
        <p:spPr>
          <a:xfrm>
            <a:off x="710881" y="1590102"/>
            <a:ext cx="10749598" cy="1407540"/>
          </a:xfrm>
        </p:spPr>
        <p:txBody>
          <a:bodyPr/>
          <a:lstStyle/>
          <a:p>
            <a:r>
              <a:rPr lang="en-US" altLang="zh-CN" dirty="0"/>
              <a:t>《</a:t>
            </a:r>
            <a:r>
              <a:rPr lang="zh-CN" altLang="en-US" dirty="0"/>
              <a:t>轻骑</a:t>
            </a:r>
            <a:r>
              <a:rPr lang="en-US" altLang="zh-CN" dirty="0"/>
              <a:t>》</a:t>
            </a:r>
            <a:r>
              <a:rPr lang="zh-CN" altLang="en-US" dirty="0"/>
              <a:t>项目是一个基于微信小程序的骑行运动类的应用，类似</a:t>
            </a:r>
            <a:r>
              <a:rPr lang="en-US" altLang="zh-CN" dirty="0"/>
              <a:t>Keep</a:t>
            </a:r>
            <a:r>
              <a:rPr lang="zh-CN" altLang="en-US" dirty="0"/>
              <a:t>应用。</a:t>
            </a:r>
            <a:endParaRPr lang="en-US" altLang="zh-CN" dirty="0"/>
          </a:p>
          <a:p>
            <a:r>
              <a:rPr lang="zh-CN" altLang="en-US" dirty="0"/>
              <a:t>主要是记录用户的骑行运动轨迹、保存路线、分享路线、附近的人、附近的路线等功能。</a:t>
            </a:r>
            <a:endParaRPr lang="en-US" altLang="zh-CN" dirty="0"/>
          </a:p>
          <a:p>
            <a:r>
              <a:rPr lang="zh-CN" altLang="en-US" dirty="0"/>
              <a:t>对于运动轨迹的实现主要基于百度地图的鹰眼轨迹服务实现。</a:t>
            </a:r>
            <a:endParaRPr lang="en-US" altLang="zh-CN" dirty="0"/>
          </a:p>
          <a:p>
            <a:endParaRPr lang="zh-CN" altLang="en-US" dirty="0"/>
          </a:p>
        </p:txBody>
      </p:sp>
      <p:pic>
        <p:nvPicPr>
          <p:cNvPr id="17" name="图片 16">
            <a:extLst>
              <a:ext uri="{FF2B5EF4-FFF2-40B4-BE49-F238E27FC236}">
                <a16:creationId xmlns:a16="http://schemas.microsoft.com/office/drawing/2014/main" id="{DCE654AF-6504-4AF2-A7FA-5400D9A405FB}"/>
              </a:ext>
            </a:extLst>
          </p:cNvPr>
          <p:cNvPicPr>
            <a:picLocks noChangeAspect="1"/>
          </p:cNvPicPr>
          <p:nvPr/>
        </p:nvPicPr>
        <p:blipFill>
          <a:blip r:embed="rId2"/>
          <a:stretch>
            <a:fillRect/>
          </a:stretch>
        </p:blipFill>
        <p:spPr>
          <a:xfrm>
            <a:off x="816208" y="2951225"/>
            <a:ext cx="2103120" cy="3601593"/>
          </a:xfrm>
          <a:prstGeom prst="rect">
            <a:avLst/>
          </a:prstGeom>
          <a:ln>
            <a:solidFill>
              <a:srgbClr val="B60004"/>
            </a:solidFill>
            <a:prstDash val="dash"/>
          </a:ln>
        </p:spPr>
      </p:pic>
      <p:pic>
        <p:nvPicPr>
          <p:cNvPr id="28" name="图片 27">
            <a:extLst>
              <a:ext uri="{FF2B5EF4-FFF2-40B4-BE49-F238E27FC236}">
                <a16:creationId xmlns:a16="http://schemas.microsoft.com/office/drawing/2014/main" id="{4C19E09C-00F0-4503-A9E8-E10B23D17372}"/>
              </a:ext>
            </a:extLst>
          </p:cNvPr>
          <p:cNvPicPr>
            <a:picLocks noChangeAspect="1"/>
          </p:cNvPicPr>
          <p:nvPr/>
        </p:nvPicPr>
        <p:blipFill>
          <a:blip r:embed="rId3"/>
          <a:stretch>
            <a:fillRect/>
          </a:stretch>
        </p:blipFill>
        <p:spPr>
          <a:xfrm>
            <a:off x="3575303" y="2894075"/>
            <a:ext cx="2342769" cy="3658743"/>
          </a:xfrm>
          <a:prstGeom prst="rect">
            <a:avLst/>
          </a:prstGeom>
          <a:ln>
            <a:solidFill>
              <a:srgbClr val="B60004"/>
            </a:solidFill>
            <a:prstDash val="dash"/>
          </a:ln>
        </p:spPr>
      </p:pic>
      <p:pic>
        <p:nvPicPr>
          <p:cNvPr id="29" name="图片 28">
            <a:extLst>
              <a:ext uri="{FF2B5EF4-FFF2-40B4-BE49-F238E27FC236}">
                <a16:creationId xmlns:a16="http://schemas.microsoft.com/office/drawing/2014/main" id="{90D44377-66C1-478C-A9EA-AE8E07CA853C}"/>
              </a:ext>
            </a:extLst>
          </p:cNvPr>
          <p:cNvPicPr>
            <a:picLocks noChangeAspect="1"/>
          </p:cNvPicPr>
          <p:nvPr/>
        </p:nvPicPr>
        <p:blipFill>
          <a:blip r:embed="rId4"/>
          <a:stretch>
            <a:fillRect/>
          </a:stretch>
        </p:blipFill>
        <p:spPr>
          <a:xfrm>
            <a:off x="6705843" y="2894075"/>
            <a:ext cx="2157984" cy="3749040"/>
          </a:xfrm>
          <a:prstGeom prst="rect">
            <a:avLst/>
          </a:prstGeom>
          <a:ln>
            <a:solidFill>
              <a:srgbClr val="B60004"/>
            </a:solidFill>
            <a:prstDash val="dash"/>
          </a:ln>
        </p:spPr>
      </p:pic>
      <p:pic>
        <p:nvPicPr>
          <p:cNvPr id="30" name="图片 29">
            <a:extLst>
              <a:ext uri="{FF2B5EF4-FFF2-40B4-BE49-F238E27FC236}">
                <a16:creationId xmlns:a16="http://schemas.microsoft.com/office/drawing/2014/main" id="{9EA8803A-4E04-4110-9814-0FA068D4A6DC}"/>
              </a:ext>
            </a:extLst>
          </p:cNvPr>
          <p:cNvPicPr>
            <a:picLocks noChangeAspect="1"/>
          </p:cNvPicPr>
          <p:nvPr/>
        </p:nvPicPr>
        <p:blipFill>
          <a:blip r:embed="rId5"/>
          <a:stretch>
            <a:fillRect/>
          </a:stretch>
        </p:blipFill>
        <p:spPr>
          <a:xfrm>
            <a:off x="9519802" y="2894075"/>
            <a:ext cx="2176272" cy="3534156"/>
          </a:xfrm>
          <a:prstGeom prst="rect">
            <a:avLst/>
          </a:prstGeom>
          <a:ln>
            <a:solidFill>
              <a:srgbClr val="B60004"/>
            </a:solidFill>
            <a:prstDash val="dash"/>
          </a:ln>
        </p:spPr>
      </p:pic>
    </p:spTree>
    <p:extLst>
      <p:ext uri="{BB962C8B-B14F-4D97-AF65-F5344CB8AC3E}">
        <p14:creationId xmlns:p14="http://schemas.microsoft.com/office/powerpoint/2010/main" val="364813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arn(inVertic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arn(inVertical)">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180780F-C9DB-2444-81D9-0C48F0501E10}"/>
              </a:ext>
            </a:extLst>
          </p:cNvPr>
          <p:cNvSpPr>
            <a:spLocks noGrp="1"/>
          </p:cNvSpPr>
          <p:nvPr>
            <p:ph type="ctrTitle"/>
          </p:nvPr>
        </p:nvSpPr>
        <p:spPr>
          <a:xfrm>
            <a:off x="5239173" y="2677478"/>
            <a:ext cx="6725920" cy="548322"/>
          </a:xfrm>
        </p:spPr>
        <p:txBody>
          <a:bodyPr>
            <a:normAutofit fontScale="90000"/>
          </a:bodyPr>
          <a:lstStyle/>
          <a:p>
            <a:r>
              <a:rPr lang="zh-CN" altLang="en-US" dirty="0"/>
              <a:t>申请微信小程序</a:t>
            </a:r>
          </a:p>
        </p:txBody>
      </p:sp>
      <p:sp>
        <p:nvSpPr>
          <p:cNvPr id="5" name="文本占位符 4">
            <a:extLst>
              <a:ext uri="{FF2B5EF4-FFF2-40B4-BE49-F238E27FC236}">
                <a16:creationId xmlns:a16="http://schemas.microsoft.com/office/drawing/2014/main" id="{E7AC8956-CADA-F84A-BC5C-542D3650A295}"/>
              </a:ext>
            </a:extLst>
          </p:cNvPr>
          <p:cNvSpPr>
            <a:spLocks noGrp="1"/>
          </p:cNvSpPr>
          <p:nvPr>
            <p:ph type="body" sz="quarter" idx="11"/>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3849438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微信小程序</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注册微信小程序开发者账号</a:t>
            </a:r>
          </a:p>
        </p:txBody>
      </p:sp>
      <p:sp>
        <p:nvSpPr>
          <p:cNvPr id="13" name="文本占位符 1">
            <a:extLst>
              <a:ext uri="{FF2B5EF4-FFF2-40B4-BE49-F238E27FC236}">
                <a16:creationId xmlns:a16="http://schemas.microsoft.com/office/drawing/2014/main" id="{687E1FF1-349D-4CFD-857B-B6FCA0341987}"/>
              </a:ext>
            </a:extLst>
          </p:cNvPr>
          <p:cNvSpPr>
            <a:spLocks noGrp="1"/>
          </p:cNvSpPr>
          <p:nvPr>
            <p:ph type="body" sz="quarter" idx="11"/>
          </p:nvPr>
        </p:nvSpPr>
        <p:spPr>
          <a:xfrm>
            <a:off x="710881" y="1590102"/>
            <a:ext cx="10749598" cy="947615"/>
          </a:xfrm>
        </p:spPr>
        <p:txBody>
          <a:bodyPr/>
          <a:lstStyle/>
          <a:p>
            <a:r>
              <a:rPr lang="zh-CN" altLang="en-US" dirty="0"/>
              <a:t>开发微信小程序首先需要注册开发者账号。</a:t>
            </a:r>
            <a:endParaRPr lang="en-US" altLang="zh-CN" dirty="0"/>
          </a:p>
          <a:p>
            <a:r>
              <a:rPr lang="zh-CN" altLang="en-US" dirty="0"/>
              <a:t>注册地址：</a:t>
            </a:r>
            <a:r>
              <a:rPr lang="en-US" altLang="zh-CN" dirty="0"/>
              <a:t>https://mp.weixin.qq.com/wxopen/waregister?action=step1&amp;token=&amp;lang=zh_CN</a:t>
            </a:r>
            <a:endParaRPr lang="zh-CN" altLang="en-US" dirty="0"/>
          </a:p>
        </p:txBody>
      </p:sp>
      <p:pic>
        <p:nvPicPr>
          <p:cNvPr id="14" name="图片 13">
            <a:extLst>
              <a:ext uri="{FF2B5EF4-FFF2-40B4-BE49-F238E27FC236}">
                <a16:creationId xmlns:a16="http://schemas.microsoft.com/office/drawing/2014/main" id="{264985A1-2CA5-4B7F-8EAF-100535D21A20}"/>
              </a:ext>
            </a:extLst>
          </p:cNvPr>
          <p:cNvPicPr>
            <a:picLocks noChangeAspect="1"/>
          </p:cNvPicPr>
          <p:nvPr/>
        </p:nvPicPr>
        <p:blipFill>
          <a:blip r:embed="rId2"/>
          <a:stretch>
            <a:fillRect/>
          </a:stretch>
        </p:blipFill>
        <p:spPr>
          <a:xfrm>
            <a:off x="814888" y="2537718"/>
            <a:ext cx="4683443" cy="4080986"/>
          </a:xfrm>
          <a:prstGeom prst="rect">
            <a:avLst/>
          </a:prstGeom>
          <a:ln>
            <a:solidFill>
              <a:srgbClr val="B60004"/>
            </a:solidFill>
            <a:prstDash val="dash"/>
          </a:ln>
        </p:spPr>
      </p:pic>
      <p:grpSp>
        <p:nvGrpSpPr>
          <p:cNvPr id="6" name="组合 5">
            <a:extLst>
              <a:ext uri="{FF2B5EF4-FFF2-40B4-BE49-F238E27FC236}">
                <a16:creationId xmlns:a16="http://schemas.microsoft.com/office/drawing/2014/main" id="{8E27B154-006B-4FA1-BD71-8B570F13D27F}"/>
              </a:ext>
            </a:extLst>
          </p:cNvPr>
          <p:cNvGrpSpPr/>
          <p:nvPr/>
        </p:nvGrpSpPr>
        <p:grpSpPr>
          <a:xfrm>
            <a:off x="5905483" y="2537717"/>
            <a:ext cx="5957888" cy="4338515"/>
            <a:chOff x="5905483" y="2537717"/>
            <a:chExt cx="5957888" cy="4338515"/>
          </a:xfrm>
        </p:grpSpPr>
        <p:pic>
          <p:nvPicPr>
            <p:cNvPr id="15" name="图片 14">
              <a:extLst>
                <a:ext uri="{FF2B5EF4-FFF2-40B4-BE49-F238E27FC236}">
                  <a16:creationId xmlns:a16="http://schemas.microsoft.com/office/drawing/2014/main" id="{60F9949D-5949-4918-A1DB-13D23CA0665F}"/>
                </a:ext>
              </a:extLst>
            </p:cNvPr>
            <p:cNvPicPr>
              <a:picLocks noChangeAspect="1"/>
            </p:cNvPicPr>
            <p:nvPr/>
          </p:nvPicPr>
          <p:blipFill>
            <a:blip r:embed="rId3"/>
            <a:stretch>
              <a:fillRect/>
            </a:stretch>
          </p:blipFill>
          <p:spPr>
            <a:xfrm>
              <a:off x="5905483" y="2537717"/>
              <a:ext cx="5957888" cy="3390900"/>
            </a:xfrm>
            <a:prstGeom prst="rect">
              <a:avLst/>
            </a:prstGeom>
            <a:ln>
              <a:solidFill>
                <a:srgbClr val="B60004"/>
              </a:solidFill>
              <a:prstDash val="dash"/>
            </a:ln>
          </p:spPr>
        </p:pic>
        <p:sp>
          <p:nvSpPr>
            <p:cNvPr id="18" name="文本占位符 1">
              <a:extLst>
                <a:ext uri="{FF2B5EF4-FFF2-40B4-BE49-F238E27FC236}">
                  <a16:creationId xmlns:a16="http://schemas.microsoft.com/office/drawing/2014/main" id="{50716E59-F51B-437B-B6CD-75B5FC922433}"/>
                </a:ext>
              </a:extLst>
            </p:cNvPr>
            <p:cNvSpPr txBox="1">
              <a:spLocks/>
            </p:cNvSpPr>
            <p:nvPr/>
          </p:nvSpPr>
          <p:spPr>
            <a:xfrm>
              <a:off x="6169046" y="5928617"/>
              <a:ext cx="5291433" cy="947615"/>
            </a:xfrm>
            <a:prstGeom prst="rect">
              <a:avLst/>
            </a:prstGeom>
          </p:spPr>
          <p:txBody>
            <a:bodyPr/>
            <a:lstStyle>
              <a:lvl1pPr marL="360000" indent="-360000" algn="l" rtl="0" eaLnBrk="1" fontAlgn="base" hangingPunct="1">
                <a:lnSpc>
                  <a:spcPct val="150000"/>
                </a:lnSpc>
                <a:spcBef>
                  <a:spcPct val="20000"/>
                </a:spcBef>
                <a:spcAft>
                  <a:spcPct val="0"/>
                </a:spcAft>
                <a:buClr>
                  <a:srgbClr val="404040"/>
                </a:buClr>
                <a:buSzPct val="85000"/>
                <a:buFont typeface="Wingdings" pitchFamily="2" charset="2"/>
                <a:buChar char="l"/>
                <a:tabLst/>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gn="l" rtl="0" eaLnBrk="1" fontAlgn="base" hangingPunct="1">
                <a:lnSpc>
                  <a:spcPct val="150000"/>
                </a:lnSpc>
                <a:spcBef>
                  <a:spcPct val="20000"/>
                </a:spcBef>
                <a:spcAft>
                  <a:spcPct val="0"/>
                </a:spcAft>
                <a:buFont typeface="Wingdings" pitchFamily="2" charset="2"/>
                <a:buChar char="l"/>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1" fontAlgn="base" hangingPunct="1">
                <a:lnSpc>
                  <a:spcPct val="150000"/>
                </a:lnSpc>
                <a:spcBef>
                  <a:spcPct val="20000"/>
                </a:spcBef>
                <a:spcAft>
                  <a:spcPct val="0"/>
                </a:spcAft>
                <a:buFont typeface="Arial" panose="020B0604020202020204" pitchFamily="34" charset="0"/>
                <a:buChar char="•"/>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1" fontAlgn="base" hangingPunct="1">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1" fontAlgn="base" hangingPunct="1">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zh-CN" altLang="en-US" dirty="0"/>
                <a:t>注册完成，需要设置小程序的名称、</a:t>
              </a:r>
              <a:r>
                <a:rPr lang="en-US" altLang="zh-CN" dirty="0"/>
                <a:t>logo</a:t>
              </a:r>
              <a:r>
                <a:rPr lang="zh-CN" altLang="en-US" dirty="0"/>
                <a:t>等基本信息。</a:t>
              </a:r>
            </a:p>
          </p:txBody>
        </p:sp>
      </p:grpSp>
    </p:spTree>
    <p:extLst>
      <p:ext uri="{BB962C8B-B14F-4D97-AF65-F5344CB8AC3E}">
        <p14:creationId xmlns:p14="http://schemas.microsoft.com/office/powerpoint/2010/main" val="270533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微信小程序</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获取</a:t>
            </a:r>
            <a:r>
              <a:rPr lang="en-US" altLang="zh-CN" dirty="0" err="1"/>
              <a:t>AppID</a:t>
            </a:r>
            <a:endParaRPr lang="zh-CN" altLang="en-US" dirty="0"/>
          </a:p>
        </p:txBody>
      </p:sp>
      <p:sp>
        <p:nvSpPr>
          <p:cNvPr id="5" name="文本占位符 1">
            <a:extLst>
              <a:ext uri="{FF2B5EF4-FFF2-40B4-BE49-F238E27FC236}">
                <a16:creationId xmlns:a16="http://schemas.microsoft.com/office/drawing/2014/main" id="{9C92DF5A-2C3A-4285-85EA-B6A5A6A16B48}"/>
              </a:ext>
            </a:extLst>
          </p:cNvPr>
          <p:cNvSpPr>
            <a:spLocks noGrp="1"/>
          </p:cNvSpPr>
          <p:nvPr>
            <p:ph type="body" sz="quarter" idx="11"/>
          </p:nvPr>
        </p:nvSpPr>
        <p:spPr>
          <a:xfrm>
            <a:off x="710881" y="1590102"/>
            <a:ext cx="10749598" cy="947615"/>
          </a:xfrm>
        </p:spPr>
        <p:txBody>
          <a:bodyPr/>
          <a:lstStyle/>
          <a:p>
            <a:r>
              <a:rPr lang="zh-CN" altLang="en-US" dirty="0"/>
              <a:t>小程序的</a:t>
            </a:r>
            <a:r>
              <a:rPr lang="en-US" altLang="zh-CN" dirty="0" err="1"/>
              <a:t>AppID</a:t>
            </a:r>
            <a:r>
              <a:rPr lang="zh-CN" altLang="en-US" dirty="0"/>
              <a:t>在后续的开发中会用到，非常重要的信息。</a:t>
            </a:r>
            <a:endParaRPr lang="en-US" altLang="zh-CN" dirty="0"/>
          </a:p>
          <a:p>
            <a:r>
              <a:rPr lang="zh-CN" altLang="en-US" dirty="0"/>
              <a:t>在开发管理中 </a:t>
            </a:r>
            <a:r>
              <a:rPr lang="en-US" altLang="zh-CN" dirty="0">
                <a:sym typeface="Wingdings" panose="05000000000000000000" pitchFamily="2" charset="2"/>
              </a:rPr>
              <a:t> </a:t>
            </a:r>
            <a:r>
              <a:rPr lang="zh-CN" altLang="en-US" dirty="0">
                <a:sym typeface="Wingdings" panose="05000000000000000000" pitchFamily="2" charset="2"/>
              </a:rPr>
              <a:t>开发设置中可以获取到</a:t>
            </a:r>
            <a:r>
              <a:rPr lang="en-US" altLang="zh-CN" dirty="0" err="1">
                <a:sym typeface="Wingdings" panose="05000000000000000000" pitchFamily="2" charset="2"/>
              </a:rPr>
              <a:t>AppID</a:t>
            </a:r>
            <a:r>
              <a:rPr lang="zh-CN" altLang="en-US" dirty="0">
                <a:sym typeface="Wingdings" panose="05000000000000000000" pitchFamily="2" charset="2"/>
              </a:rPr>
              <a:t>。</a:t>
            </a:r>
            <a:endParaRPr lang="en-US" altLang="zh-CN" dirty="0"/>
          </a:p>
        </p:txBody>
      </p:sp>
      <p:pic>
        <p:nvPicPr>
          <p:cNvPr id="6" name="图片 5">
            <a:extLst>
              <a:ext uri="{FF2B5EF4-FFF2-40B4-BE49-F238E27FC236}">
                <a16:creationId xmlns:a16="http://schemas.microsoft.com/office/drawing/2014/main" id="{E29145F6-0938-48EA-8E3D-BDC4F1AA311A}"/>
              </a:ext>
            </a:extLst>
          </p:cNvPr>
          <p:cNvPicPr>
            <a:picLocks noChangeAspect="1"/>
          </p:cNvPicPr>
          <p:nvPr/>
        </p:nvPicPr>
        <p:blipFill>
          <a:blip r:embed="rId2"/>
          <a:stretch>
            <a:fillRect/>
          </a:stretch>
        </p:blipFill>
        <p:spPr>
          <a:xfrm>
            <a:off x="710880" y="2925726"/>
            <a:ext cx="2809875" cy="2486025"/>
          </a:xfrm>
          <a:prstGeom prst="rect">
            <a:avLst/>
          </a:prstGeom>
          <a:ln>
            <a:solidFill>
              <a:srgbClr val="B60004"/>
            </a:solidFill>
            <a:prstDash val="dash"/>
          </a:ln>
        </p:spPr>
      </p:pic>
      <p:pic>
        <p:nvPicPr>
          <p:cNvPr id="7" name="图片 6">
            <a:extLst>
              <a:ext uri="{FF2B5EF4-FFF2-40B4-BE49-F238E27FC236}">
                <a16:creationId xmlns:a16="http://schemas.microsoft.com/office/drawing/2014/main" id="{805E6371-0B41-4800-BB8B-D3796D5E01A7}"/>
              </a:ext>
            </a:extLst>
          </p:cNvPr>
          <p:cNvPicPr>
            <a:picLocks noChangeAspect="1"/>
          </p:cNvPicPr>
          <p:nvPr/>
        </p:nvPicPr>
        <p:blipFill>
          <a:blip r:embed="rId3"/>
          <a:stretch>
            <a:fillRect/>
          </a:stretch>
        </p:blipFill>
        <p:spPr>
          <a:xfrm>
            <a:off x="5096390" y="2925726"/>
            <a:ext cx="6811708" cy="2552319"/>
          </a:xfrm>
          <a:prstGeom prst="rect">
            <a:avLst/>
          </a:prstGeom>
          <a:ln>
            <a:solidFill>
              <a:srgbClr val="B60004"/>
            </a:solidFill>
            <a:prstDash val="dash"/>
          </a:ln>
        </p:spPr>
      </p:pic>
      <p:sp>
        <p:nvSpPr>
          <p:cNvPr id="8" name="箭头: 右 7">
            <a:extLst>
              <a:ext uri="{FF2B5EF4-FFF2-40B4-BE49-F238E27FC236}">
                <a16:creationId xmlns:a16="http://schemas.microsoft.com/office/drawing/2014/main" id="{3F59CB35-D937-4113-9F67-B91DCCF1D12A}"/>
              </a:ext>
            </a:extLst>
          </p:cNvPr>
          <p:cNvSpPr/>
          <p:nvPr/>
        </p:nvSpPr>
        <p:spPr>
          <a:xfrm>
            <a:off x="3691919" y="3968506"/>
            <a:ext cx="1292365" cy="40046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9765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微信小程序</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小程序开发者工具</a:t>
            </a:r>
          </a:p>
        </p:txBody>
      </p:sp>
      <p:sp>
        <p:nvSpPr>
          <p:cNvPr id="5" name="文本占位符 1">
            <a:extLst>
              <a:ext uri="{FF2B5EF4-FFF2-40B4-BE49-F238E27FC236}">
                <a16:creationId xmlns:a16="http://schemas.microsoft.com/office/drawing/2014/main" id="{569B584D-88FE-4DBB-90E9-67040F185AB3}"/>
              </a:ext>
            </a:extLst>
          </p:cNvPr>
          <p:cNvSpPr>
            <a:spLocks noGrp="1"/>
          </p:cNvSpPr>
          <p:nvPr>
            <p:ph type="body" sz="quarter" idx="11"/>
          </p:nvPr>
        </p:nvSpPr>
        <p:spPr>
          <a:xfrm>
            <a:off x="710881" y="1590102"/>
            <a:ext cx="10749598" cy="1584613"/>
          </a:xfrm>
        </p:spPr>
        <p:txBody>
          <a:bodyPr/>
          <a:lstStyle/>
          <a:p>
            <a:r>
              <a:rPr lang="zh-CN" altLang="en-US" dirty="0"/>
              <a:t>小程序的开发与调试，需要使用微信提供的开发者工具。</a:t>
            </a:r>
            <a:endParaRPr lang="en-US" altLang="zh-CN" dirty="0"/>
          </a:p>
          <a:p>
            <a:r>
              <a:rPr lang="zh-CN" altLang="en-US" dirty="0"/>
              <a:t>下载地址：</a:t>
            </a:r>
            <a:r>
              <a:rPr lang="en-US" altLang="zh-CN" dirty="0">
                <a:hlinkClick r:id="rId2"/>
              </a:rPr>
              <a:t>https://developers.weixin.qq.com/miniprogram/dev/devtools/download.html</a:t>
            </a:r>
            <a:endParaRPr lang="en-US" altLang="zh-CN" dirty="0"/>
          </a:p>
          <a:p>
            <a:r>
              <a:rPr lang="zh-CN" altLang="en-US" dirty="0"/>
              <a:t>安装包已经在资料中提供，一路下一步安装即可。</a:t>
            </a:r>
          </a:p>
        </p:txBody>
      </p:sp>
    </p:spTree>
    <p:extLst>
      <p:ext uri="{BB962C8B-B14F-4D97-AF65-F5344CB8AC3E}">
        <p14:creationId xmlns:p14="http://schemas.microsoft.com/office/powerpoint/2010/main" val="2116508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180780F-C9DB-2444-81D9-0C48F0501E10}"/>
              </a:ext>
            </a:extLst>
          </p:cNvPr>
          <p:cNvSpPr>
            <a:spLocks noGrp="1"/>
          </p:cNvSpPr>
          <p:nvPr>
            <p:ph type="ctrTitle"/>
          </p:nvPr>
        </p:nvSpPr>
        <p:spPr>
          <a:xfrm>
            <a:off x="5239173" y="2677478"/>
            <a:ext cx="6725920" cy="548322"/>
          </a:xfrm>
        </p:spPr>
        <p:txBody>
          <a:bodyPr>
            <a:normAutofit fontScale="90000"/>
          </a:bodyPr>
          <a:lstStyle/>
          <a:p>
            <a:r>
              <a:rPr lang="zh-CN" altLang="en-US" dirty="0"/>
              <a:t>搭建项目环境</a:t>
            </a:r>
          </a:p>
        </p:txBody>
      </p:sp>
      <p:sp>
        <p:nvSpPr>
          <p:cNvPr id="5" name="文本占位符 4">
            <a:extLst>
              <a:ext uri="{FF2B5EF4-FFF2-40B4-BE49-F238E27FC236}">
                <a16:creationId xmlns:a16="http://schemas.microsoft.com/office/drawing/2014/main" id="{E7AC8956-CADA-F84A-BC5C-542D3650A295}"/>
              </a:ext>
            </a:extLst>
          </p:cNvPr>
          <p:cNvSpPr>
            <a:spLocks noGrp="1"/>
          </p:cNvSpPr>
          <p:nvPr>
            <p:ph type="body" sz="quarter" idx="11"/>
          </p:nvPr>
        </p:nvSpPr>
        <p:spPr/>
        <p:txBody>
          <a:bodyPr/>
          <a:lstStyle/>
          <a:p>
            <a:r>
              <a:rPr lang="en-US" altLang="zh-CN" dirty="0"/>
              <a:t>04</a:t>
            </a:r>
            <a:endParaRPr lang="zh-CN" altLang="en-US" dirty="0"/>
          </a:p>
        </p:txBody>
      </p:sp>
    </p:spTree>
    <p:extLst>
      <p:ext uri="{BB962C8B-B14F-4D97-AF65-F5344CB8AC3E}">
        <p14:creationId xmlns:p14="http://schemas.microsoft.com/office/powerpoint/2010/main" val="2331422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180780F-C9DB-2444-81D9-0C48F0501E10}"/>
              </a:ext>
            </a:extLst>
          </p:cNvPr>
          <p:cNvSpPr>
            <a:spLocks noGrp="1"/>
          </p:cNvSpPr>
          <p:nvPr>
            <p:ph type="ctrTitle"/>
          </p:nvPr>
        </p:nvSpPr>
        <p:spPr>
          <a:xfrm>
            <a:off x="5239173" y="2677478"/>
            <a:ext cx="6725920" cy="548322"/>
          </a:xfrm>
        </p:spPr>
        <p:txBody>
          <a:bodyPr>
            <a:normAutofit fontScale="90000"/>
          </a:bodyPr>
          <a:lstStyle/>
          <a:p>
            <a:r>
              <a:rPr lang="zh-CN" altLang="en-US" dirty="0"/>
              <a:t>百度地图鹰眼轨迹服务</a:t>
            </a:r>
          </a:p>
        </p:txBody>
      </p:sp>
      <p:sp>
        <p:nvSpPr>
          <p:cNvPr id="5" name="文本占位符 4">
            <a:extLst>
              <a:ext uri="{FF2B5EF4-FFF2-40B4-BE49-F238E27FC236}">
                <a16:creationId xmlns:a16="http://schemas.microsoft.com/office/drawing/2014/main" id="{E7AC8956-CADA-F84A-BC5C-542D3650A295}"/>
              </a:ext>
            </a:extLst>
          </p:cNvPr>
          <p:cNvSpPr>
            <a:spLocks noGrp="1"/>
          </p:cNvSpPr>
          <p:nvPr>
            <p:ph type="body" sz="quarter" idx="11"/>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3870416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搭建项目环境</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导入微信小程序项目</a:t>
            </a:r>
          </a:p>
        </p:txBody>
      </p:sp>
      <p:sp>
        <p:nvSpPr>
          <p:cNvPr id="5" name="文本占位符 1">
            <a:extLst>
              <a:ext uri="{FF2B5EF4-FFF2-40B4-BE49-F238E27FC236}">
                <a16:creationId xmlns:a16="http://schemas.microsoft.com/office/drawing/2014/main" id="{FF4DA08E-256D-4317-B244-FE180F8C881C}"/>
              </a:ext>
            </a:extLst>
          </p:cNvPr>
          <p:cNvSpPr>
            <a:spLocks noGrp="1"/>
          </p:cNvSpPr>
          <p:nvPr>
            <p:ph type="body" sz="quarter" idx="11"/>
          </p:nvPr>
        </p:nvSpPr>
        <p:spPr>
          <a:xfrm>
            <a:off x="710881" y="1590102"/>
            <a:ext cx="10749598" cy="3850540"/>
          </a:xfrm>
        </p:spPr>
        <p:txBody>
          <a:bodyPr/>
          <a:lstStyle/>
          <a:p>
            <a:r>
              <a:rPr lang="zh-CN" altLang="en-US" dirty="0"/>
              <a:t>第一步，安装</a:t>
            </a:r>
            <a:r>
              <a:rPr lang="en-US" altLang="zh-CN" dirty="0" err="1"/>
              <a:t>nodejs</a:t>
            </a:r>
            <a:r>
              <a:rPr lang="zh-CN" altLang="en-US" dirty="0"/>
              <a:t>，使用资料中的 </a:t>
            </a:r>
            <a:r>
              <a:rPr lang="en-US" altLang="zh-CN" dirty="0"/>
              <a:t>node-v12.18.4-x64.msi </a:t>
            </a:r>
            <a:r>
              <a:rPr lang="zh-CN" altLang="en-US" dirty="0"/>
              <a:t>安装包进行安装。</a:t>
            </a:r>
            <a:endParaRPr lang="en-US" altLang="zh-CN" dirty="0"/>
          </a:p>
          <a:p>
            <a:r>
              <a:rPr lang="zh-CN" altLang="en-US" dirty="0"/>
              <a:t>第二步，拷贝代码目录中的 </a:t>
            </a:r>
            <a:r>
              <a:rPr lang="en-US" altLang="zh-CN" dirty="0"/>
              <a:t>my-</a:t>
            </a:r>
            <a:r>
              <a:rPr lang="en-US" altLang="zh-CN" dirty="0" err="1"/>
              <a:t>qingqi</a:t>
            </a:r>
            <a:r>
              <a:rPr lang="en-US" altLang="zh-CN" dirty="0"/>
              <a:t>-</a:t>
            </a:r>
            <a:r>
              <a:rPr lang="en-US" altLang="zh-CN" dirty="0" err="1"/>
              <a:t>weixin</a:t>
            </a:r>
            <a:r>
              <a:rPr lang="en-US" altLang="zh-CN" dirty="0"/>
              <a:t>  </a:t>
            </a:r>
            <a:r>
              <a:rPr lang="zh-CN" altLang="en-US" dirty="0"/>
              <a:t>到自己的代码目录中。</a:t>
            </a:r>
            <a:endParaRPr lang="en-US" altLang="zh-CN" dirty="0"/>
          </a:p>
          <a:p>
            <a:r>
              <a:rPr lang="zh-CN" altLang="en-US" dirty="0"/>
              <a:t>第四步，将 </a:t>
            </a:r>
            <a:r>
              <a:rPr lang="en-US" altLang="zh-CN" dirty="0"/>
              <a:t>my-</a:t>
            </a:r>
            <a:r>
              <a:rPr lang="en-US" altLang="zh-CN" dirty="0" err="1"/>
              <a:t>qingqi</a:t>
            </a:r>
            <a:r>
              <a:rPr lang="en-US" altLang="zh-CN" dirty="0"/>
              <a:t>-</a:t>
            </a:r>
            <a:r>
              <a:rPr lang="en-US" altLang="zh-CN" dirty="0" err="1"/>
              <a:t>weixin</a:t>
            </a:r>
            <a:r>
              <a:rPr lang="en-US" altLang="zh-CN" dirty="0"/>
              <a:t> </a:t>
            </a:r>
            <a:r>
              <a:rPr lang="zh-CN" altLang="en-US" dirty="0"/>
              <a:t>导入到</a:t>
            </a:r>
            <a:r>
              <a:rPr lang="en-US" altLang="zh-CN" dirty="0"/>
              <a:t>idea</a:t>
            </a:r>
            <a:r>
              <a:rPr lang="zh-CN" altLang="en-US" dirty="0"/>
              <a:t>开发工具中。</a:t>
            </a:r>
            <a:endParaRPr lang="en-US" altLang="zh-CN" dirty="0"/>
          </a:p>
          <a:p>
            <a:r>
              <a:rPr lang="zh-CN" altLang="en-US" dirty="0"/>
              <a:t>第五步，在</a:t>
            </a:r>
            <a:r>
              <a:rPr lang="en-US" altLang="zh-CN" dirty="0"/>
              <a:t>Terminal</a:t>
            </a:r>
            <a:r>
              <a:rPr lang="zh-CN" altLang="en-US" dirty="0"/>
              <a:t>窗口中，执行如下命令进行导入所需要的的依赖包：</a:t>
            </a:r>
            <a:endParaRPr lang="en-US" altLang="zh-CN" dirty="0"/>
          </a:p>
          <a:p>
            <a:pPr lvl="1"/>
            <a:r>
              <a:rPr lang="nn-NO" altLang="zh-CN" dirty="0"/>
              <a:t>npm i -g @tarojs/cli@3.2.8</a:t>
            </a:r>
          </a:p>
          <a:p>
            <a:pPr lvl="1"/>
            <a:r>
              <a:rPr lang="en-US" altLang="zh-CN" dirty="0" err="1"/>
              <a:t>npm</a:t>
            </a:r>
            <a:r>
              <a:rPr lang="en-US" altLang="zh-CN" dirty="0"/>
              <a:t> install</a:t>
            </a:r>
          </a:p>
          <a:p>
            <a:pPr lvl="1"/>
            <a:r>
              <a:rPr lang="en-US" altLang="zh-CN" dirty="0" err="1"/>
              <a:t>npm</a:t>
            </a:r>
            <a:r>
              <a:rPr lang="en-US" altLang="zh-CN" dirty="0"/>
              <a:t> run </a:t>
            </a:r>
            <a:r>
              <a:rPr lang="en-US" altLang="zh-CN" dirty="0" err="1"/>
              <a:t>dev:weapp</a:t>
            </a:r>
            <a:endParaRPr lang="en-US" altLang="zh-CN" dirty="0"/>
          </a:p>
          <a:p>
            <a:r>
              <a:rPr lang="zh-CN" altLang="en-US" dirty="0"/>
              <a:t>第六步，打开微信开发者工具导入 </a:t>
            </a:r>
            <a:r>
              <a:rPr lang="en-US" altLang="zh-CN" dirty="0"/>
              <a:t>my-</a:t>
            </a:r>
            <a:r>
              <a:rPr lang="en-US" altLang="zh-CN" dirty="0" err="1"/>
              <a:t>qingqi</a:t>
            </a:r>
            <a:r>
              <a:rPr lang="en-US" altLang="zh-CN" dirty="0"/>
              <a:t>-</a:t>
            </a:r>
            <a:r>
              <a:rPr lang="en-US" altLang="zh-CN" dirty="0" err="1"/>
              <a:t>weixin</a:t>
            </a:r>
            <a:r>
              <a:rPr lang="en-US" altLang="zh-CN" dirty="0"/>
              <a:t> </a:t>
            </a:r>
            <a:r>
              <a:rPr lang="zh-CN" altLang="en-US" dirty="0"/>
              <a:t>如右图。</a:t>
            </a:r>
            <a:endParaRPr lang="en-US" altLang="zh-CN" dirty="0"/>
          </a:p>
          <a:p>
            <a:r>
              <a:rPr lang="zh-CN" altLang="en-US" dirty="0"/>
              <a:t>第七步，在</a:t>
            </a:r>
            <a:r>
              <a:rPr lang="en-US" altLang="zh-CN" dirty="0" err="1"/>
              <a:t>src</a:t>
            </a:r>
            <a:r>
              <a:rPr lang="en-US" altLang="zh-CN" dirty="0"/>
              <a:t>/</a:t>
            </a:r>
            <a:r>
              <a:rPr lang="en-US" altLang="zh-CN" dirty="0" err="1"/>
              <a:t>config.ts</a:t>
            </a:r>
            <a:r>
              <a:rPr lang="zh-CN" altLang="en-US" dirty="0"/>
              <a:t>文件中可以修改后台服务地址。</a:t>
            </a:r>
            <a:endParaRPr lang="en-US" altLang="zh-CN" dirty="0"/>
          </a:p>
        </p:txBody>
      </p:sp>
      <p:pic>
        <p:nvPicPr>
          <p:cNvPr id="6" name="图片 5">
            <a:extLst>
              <a:ext uri="{FF2B5EF4-FFF2-40B4-BE49-F238E27FC236}">
                <a16:creationId xmlns:a16="http://schemas.microsoft.com/office/drawing/2014/main" id="{F5C91C4C-03BA-41B8-8A36-ED51625FD5C7}"/>
              </a:ext>
            </a:extLst>
          </p:cNvPr>
          <p:cNvPicPr>
            <a:picLocks noChangeAspect="1"/>
          </p:cNvPicPr>
          <p:nvPr/>
        </p:nvPicPr>
        <p:blipFill>
          <a:blip r:embed="rId2"/>
          <a:stretch>
            <a:fillRect/>
          </a:stretch>
        </p:blipFill>
        <p:spPr>
          <a:xfrm>
            <a:off x="6931864" y="3515372"/>
            <a:ext cx="5078730" cy="2610231"/>
          </a:xfrm>
          <a:prstGeom prst="rect">
            <a:avLst/>
          </a:prstGeom>
          <a:ln>
            <a:solidFill>
              <a:srgbClr val="B60004"/>
            </a:solidFill>
            <a:prstDash val="dash"/>
          </a:ln>
        </p:spPr>
      </p:pic>
    </p:spTree>
    <p:extLst>
      <p:ext uri="{BB962C8B-B14F-4D97-AF65-F5344CB8AC3E}">
        <p14:creationId xmlns:p14="http://schemas.microsoft.com/office/powerpoint/2010/main" val="1146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搭建项目环境</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前后端接口定义</a:t>
            </a:r>
          </a:p>
        </p:txBody>
      </p:sp>
      <p:sp>
        <p:nvSpPr>
          <p:cNvPr id="5" name="文本占位符 1">
            <a:extLst>
              <a:ext uri="{FF2B5EF4-FFF2-40B4-BE49-F238E27FC236}">
                <a16:creationId xmlns:a16="http://schemas.microsoft.com/office/drawing/2014/main" id="{811689B2-88AB-41C8-972B-17615DF92CB6}"/>
              </a:ext>
            </a:extLst>
          </p:cNvPr>
          <p:cNvSpPr>
            <a:spLocks noGrp="1"/>
          </p:cNvSpPr>
          <p:nvPr>
            <p:ph type="body" sz="quarter" idx="11"/>
          </p:nvPr>
        </p:nvSpPr>
        <p:spPr>
          <a:xfrm>
            <a:off x="710881" y="1590102"/>
            <a:ext cx="10749598" cy="1266114"/>
          </a:xfrm>
        </p:spPr>
        <p:txBody>
          <a:bodyPr/>
          <a:lstStyle/>
          <a:p>
            <a:r>
              <a:rPr lang="zh-CN" altLang="en-US" dirty="0"/>
              <a:t>前后端的接口定义在</a:t>
            </a:r>
            <a:r>
              <a:rPr lang="en-US" altLang="zh-CN" dirty="0" err="1"/>
              <a:t>yapi</a:t>
            </a:r>
            <a:r>
              <a:rPr lang="zh-CN" altLang="en-US" dirty="0"/>
              <a:t>系统中，地址：</a:t>
            </a:r>
            <a:r>
              <a:rPr lang="en-US" altLang="zh-CN" dirty="0"/>
              <a:t> </a:t>
            </a:r>
            <a:r>
              <a:rPr lang="en-US" altLang="zh-CN" dirty="0">
                <a:hlinkClick r:id="rId2"/>
              </a:rPr>
              <a:t>https://mock-java.itheima.net/</a:t>
            </a:r>
            <a:r>
              <a:rPr lang="en-US" altLang="zh-CN" dirty="0"/>
              <a:t> </a:t>
            </a:r>
          </a:p>
          <a:p>
            <a:r>
              <a:rPr lang="zh-CN" altLang="en-US" dirty="0"/>
              <a:t>登录的用户名：</a:t>
            </a:r>
            <a:r>
              <a:rPr lang="en-US" altLang="zh-CN" dirty="0"/>
              <a:t> </a:t>
            </a:r>
            <a:r>
              <a:rPr lang="en-US" altLang="zh-CN" dirty="0">
                <a:hlinkClick r:id="rId3"/>
              </a:rPr>
              <a:t>qingqi@itcast.cn</a:t>
            </a:r>
            <a:r>
              <a:rPr lang="en-US" altLang="zh-CN" dirty="0"/>
              <a:t>  </a:t>
            </a:r>
            <a:r>
              <a:rPr lang="zh-CN" altLang="en-US" dirty="0"/>
              <a:t>密码：</a:t>
            </a:r>
            <a:r>
              <a:rPr lang="en-US" altLang="zh-CN" dirty="0"/>
              <a:t>123456</a:t>
            </a:r>
          </a:p>
          <a:p>
            <a:r>
              <a:rPr lang="zh-CN" altLang="en-US" dirty="0"/>
              <a:t>共定义了</a:t>
            </a:r>
            <a:r>
              <a:rPr lang="en-US" altLang="zh-CN" dirty="0"/>
              <a:t>15</a:t>
            </a:r>
            <a:r>
              <a:rPr lang="zh-CN" altLang="en-US" dirty="0"/>
              <a:t>个接口，在后端服务中需要实现这些接口。</a:t>
            </a:r>
          </a:p>
        </p:txBody>
      </p:sp>
      <p:pic>
        <p:nvPicPr>
          <p:cNvPr id="6" name="图片 5">
            <a:extLst>
              <a:ext uri="{FF2B5EF4-FFF2-40B4-BE49-F238E27FC236}">
                <a16:creationId xmlns:a16="http://schemas.microsoft.com/office/drawing/2014/main" id="{A3ADD9FE-F95E-48E2-A30F-DAC8C4432DD4}"/>
              </a:ext>
            </a:extLst>
          </p:cNvPr>
          <p:cNvPicPr>
            <a:picLocks noChangeAspect="1"/>
          </p:cNvPicPr>
          <p:nvPr/>
        </p:nvPicPr>
        <p:blipFill>
          <a:blip r:embed="rId4"/>
          <a:stretch>
            <a:fillRect/>
          </a:stretch>
        </p:blipFill>
        <p:spPr>
          <a:xfrm>
            <a:off x="731521" y="2969956"/>
            <a:ext cx="3941064" cy="3575304"/>
          </a:xfrm>
          <a:prstGeom prst="rect">
            <a:avLst/>
          </a:prstGeom>
          <a:ln>
            <a:solidFill>
              <a:srgbClr val="B60004"/>
            </a:solidFill>
            <a:prstDash val="dash"/>
          </a:ln>
        </p:spPr>
      </p:pic>
      <p:pic>
        <p:nvPicPr>
          <p:cNvPr id="7" name="图片 6">
            <a:extLst>
              <a:ext uri="{FF2B5EF4-FFF2-40B4-BE49-F238E27FC236}">
                <a16:creationId xmlns:a16="http://schemas.microsoft.com/office/drawing/2014/main" id="{D6E244F1-1795-4DEF-9B54-03F61C2B4F03}"/>
              </a:ext>
            </a:extLst>
          </p:cNvPr>
          <p:cNvPicPr>
            <a:picLocks noChangeAspect="1"/>
          </p:cNvPicPr>
          <p:nvPr/>
        </p:nvPicPr>
        <p:blipFill>
          <a:blip r:embed="rId5"/>
          <a:stretch>
            <a:fillRect/>
          </a:stretch>
        </p:blipFill>
        <p:spPr>
          <a:xfrm>
            <a:off x="5251125" y="2969956"/>
            <a:ext cx="6137434" cy="3523774"/>
          </a:xfrm>
          <a:prstGeom prst="rect">
            <a:avLst/>
          </a:prstGeom>
          <a:ln>
            <a:solidFill>
              <a:srgbClr val="B60004"/>
            </a:solidFill>
            <a:prstDash val="dash"/>
          </a:ln>
        </p:spPr>
      </p:pic>
    </p:spTree>
    <p:extLst>
      <p:ext uri="{BB962C8B-B14F-4D97-AF65-F5344CB8AC3E}">
        <p14:creationId xmlns:p14="http://schemas.microsoft.com/office/powerpoint/2010/main" val="304036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搭建项目环境</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部署</a:t>
            </a:r>
            <a:r>
              <a:rPr lang="en-US" altLang="zh-CN" dirty="0" err="1"/>
              <a:t>MongodDB</a:t>
            </a:r>
            <a:r>
              <a:rPr lang="zh-CN" altLang="en-US" dirty="0"/>
              <a:t>、</a:t>
            </a:r>
            <a:r>
              <a:rPr lang="en-US" altLang="zh-CN" dirty="0"/>
              <a:t>Redis</a:t>
            </a:r>
            <a:r>
              <a:rPr lang="zh-CN" altLang="en-US" dirty="0"/>
              <a:t>服务</a:t>
            </a:r>
          </a:p>
        </p:txBody>
      </p:sp>
      <p:sp>
        <p:nvSpPr>
          <p:cNvPr id="5" name="文本占位符 1">
            <a:extLst>
              <a:ext uri="{FF2B5EF4-FFF2-40B4-BE49-F238E27FC236}">
                <a16:creationId xmlns:a16="http://schemas.microsoft.com/office/drawing/2014/main" id="{96C9B277-DCD4-402B-8E3B-352C1DAA9F27}"/>
              </a:ext>
            </a:extLst>
          </p:cNvPr>
          <p:cNvSpPr>
            <a:spLocks noGrp="1"/>
          </p:cNvSpPr>
          <p:nvPr>
            <p:ph type="body" sz="quarter" idx="11"/>
          </p:nvPr>
        </p:nvSpPr>
        <p:spPr>
          <a:xfrm>
            <a:off x="710881" y="1590102"/>
            <a:ext cx="10749598" cy="946621"/>
          </a:xfrm>
        </p:spPr>
        <p:txBody>
          <a:bodyPr/>
          <a:lstStyle/>
          <a:p>
            <a:r>
              <a:rPr lang="zh-CN" altLang="en-US" dirty="0"/>
              <a:t>在后台实现服务中，需要使到</a:t>
            </a:r>
            <a:r>
              <a:rPr lang="en-US" altLang="zh-CN" dirty="0"/>
              <a:t>MongoDB</a:t>
            </a:r>
            <a:r>
              <a:rPr lang="zh-CN" altLang="en-US" dirty="0"/>
              <a:t>以及</a:t>
            </a:r>
            <a:r>
              <a:rPr lang="en-US" altLang="zh-CN" dirty="0"/>
              <a:t>Redis</a:t>
            </a:r>
            <a:r>
              <a:rPr lang="zh-CN" altLang="en-US" dirty="0"/>
              <a:t>服务。</a:t>
            </a:r>
            <a:endParaRPr lang="en-US" altLang="zh-CN" dirty="0"/>
          </a:p>
          <a:p>
            <a:r>
              <a:rPr lang="zh-CN" altLang="en-US" dirty="0"/>
              <a:t>按照资料中的</a:t>
            </a:r>
            <a:r>
              <a:rPr lang="en-US" altLang="zh-CN" dirty="0"/>
              <a:t>《docker</a:t>
            </a:r>
            <a:r>
              <a:rPr lang="zh-CN" altLang="en-US" dirty="0"/>
              <a:t>安装</a:t>
            </a:r>
            <a:r>
              <a:rPr lang="en-US" altLang="zh-CN" dirty="0"/>
              <a:t>MongoDB</a:t>
            </a:r>
            <a:r>
              <a:rPr lang="zh-CN" altLang="en-US" dirty="0"/>
              <a:t>、</a:t>
            </a:r>
            <a:r>
              <a:rPr lang="en-US" altLang="zh-CN" dirty="0"/>
              <a:t>Redis.md》</a:t>
            </a:r>
            <a:r>
              <a:rPr lang="zh-CN" altLang="en-US" dirty="0"/>
              <a:t>文档进行部署安装。</a:t>
            </a:r>
            <a:endParaRPr lang="en-US" altLang="zh-CN" dirty="0"/>
          </a:p>
        </p:txBody>
      </p:sp>
    </p:spTree>
    <p:extLst>
      <p:ext uri="{BB962C8B-B14F-4D97-AF65-F5344CB8AC3E}">
        <p14:creationId xmlns:p14="http://schemas.microsoft.com/office/powerpoint/2010/main" val="2046398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搭建项目环境</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导入后端服务工程</a:t>
            </a:r>
          </a:p>
        </p:txBody>
      </p:sp>
      <p:sp>
        <p:nvSpPr>
          <p:cNvPr id="5" name="文本占位符 1">
            <a:extLst>
              <a:ext uri="{FF2B5EF4-FFF2-40B4-BE49-F238E27FC236}">
                <a16:creationId xmlns:a16="http://schemas.microsoft.com/office/drawing/2014/main" id="{8DFB8D66-973B-47BE-83A0-7BDAD311A697}"/>
              </a:ext>
            </a:extLst>
          </p:cNvPr>
          <p:cNvSpPr>
            <a:spLocks noGrp="1"/>
          </p:cNvSpPr>
          <p:nvPr>
            <p:ph type="body" sz="quarter" idx="11"/>
          </p:nvPr>
        </p:nvSpPr>
        <p:spPr>
          <a:xfrm>
            <a:off x="710881" y="1590102"/>
            <a:ext cx="10749598" cy="1296936"/>
          </a:xfrm>
        </p:spPr>
        <p:txBody>
          <a:bodyPr/>
          <a:lstStyle/>
          <a:p>
            <a:r>
              <a:rPr lang="zh-CN" altLang="en-US" dirty="0"/>
              <a:t>在代码目录中找到 </a:t>
            </a:r>
            <a:r>
              <a:rPr lang="en-US" altLang="zh-CN" dirty="0"/>
              <a:t>my-</a:t>
            </a:r>
            <a:r>
              <a:rPr lang="en-US" altLang="zh-CN" dirty="0" err="1"/>
              <a:t>qingqi</a:t>
            </a:r>
            <a:r>
              <a:rPr lang="en-US" altLang="zh-CN" dirty="0"/>
              <a:t> </a:t>
            </a:r>
            <a:r>
              <a:rPr lang="zh-CN" altLang="en-US" dirty="0"/>
              <a:t>，将其拷贝到自己的代码目录中，导入到</a:t>
            </a:r>
            <a:r>
              <a:rPr lang="en-US" altLang="zh-CN" dirty="0"/>
              <a:t>idea</a:t>
            </a:r>
            <a:r>
              <a:rPr lang="zh-CN" altLang="en-US" dirty="0"/>
              <a:t>中。</a:t>
            </a:r>
            <a:endParaRPr lang="en-US" altLang="zh-CN" dirty="0"/>
          </a:p>
          <a:p>
            <a:r>
              <a:rPr lang="zh-CN" altLang="en-US" dirty="0"/>
              <a:t>此工程是通过</a:t>
            </a:r>
            <a:r>
              <a:rPr lang="en-US" altLang="zh-CN" dirty="0"/>
              <a:t>Maven</a:t>
            </a:r>
            <a:r>
              <a:rPr lang="zh-CN" altLang="en-US" dirty="0"/>
              <a:t>构建，导入后会自动下载所需要的依赖包。</a:t>
            </a:r>
            <a:endParaRPr lang="en-US" altLang="zh-CN" dirty="0"/>
          </a:p>
          <a:p>
            <a:r>
              <a:rPr lang="zh-CN" altLang="en-US" dirty="0"/>
              <a:t>该工程已经包含了一些基础代码，如：微信小程序授权登录、登录</a:t>
            </a:r>
            <a:r>
              <a:rPr lang="en-US" altLang="zh-CN" dirty="0"/>
              <a:t>token</a:t>
            </a:r>
            <a:r>
              <a:rPr lang="zh-CN" altLang="en-US" dirty="0"/>
              <a:t>校验、基础的</a:t>
            </a:r>
            <a:r>
              <a:rPr lang="en-US" altLang="zh-CN" dirty="0" err="1"/>
              <a:t>vo</a:t>
            </a:r>
            <a:r>
              <a:rPr lang="zh-CN" altLang="en-US" dirty="0"/>
              <a:t>对象等。</a:t>
            </a:r>
          </a:p>
        </p:txBody>
      </p:sp>
      <p:pic>
        <p:nvPicPr>
          <p:cNvPr id="6" name="图片 5">
            <a:extLst>
              <a:ext uri="{FF2B5EF4-FFF2-40B4-BE49-F238E27FC236}">
                <a16:creationId xmlns:a16="http://schemas.microsoft.com/office/drawing/2014/main" id="{4741F97D-FF74-48F5-BB1E-54FF081E4A03}"/>
              </a:ext>
            </a:extLst>
          </p:cNvPr>
          <p:cNvPicPr>
            <a:picLocks noChangeAspect="1"/>
          </p:cNvPicPr>
          <p:nvPr/>
        </p:nvPicPr>
        <p:blipFill>
          <a:blip r:embed="rId2"/>
          <a:stretch>
            <a:fillRect/>
          </a:stretch>
        </p:blipFill>
        <p:spPr>
          <a:xfrm>
            <a:off x="1028309" y="2958979"/>
            <a:ext cx="2164461" cy="3625596"/>
          </a:xfrm>
          <a:prstGeom prst="rect">
            <a:avLst/>
          </a:prstGeom>
          <a:ln>
            <a:solidFill>
              <a:srgbClr val="B60004"/>
            </a:solidFill>
            <a:prstDash val="dash"/>
          </a:ln>
        </p:spPr>
      </p:pic>
    </p:spTree>
    <p:extLst>
      <p:ext uri="{BB962C8B-B14F-4D97-AF65-F5344CB8AC3E}">
        <p14:creationId xmlns:p14="http://schemas.microsoft.com/office/powerpoint/2010/main" val="120293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搭建项目环境</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配置说明</a:t>
            </a:r>
          </a:p>
        </p:txBody>
      </p:sp>
      <p:sp>
        <p:nvSpPr>
          <p:cNvPr id="5" name="文本占位符 1">
            <a:extLst>
              <a:ext uri="{FF2B5EF4-FFF2-40B4-BE49-F238E27FC236}">
                <a16:creationId xmlns:a16="http://schemas.microsoft.com/office/drawing/2014/main" id="{BEE39F50-6A09-464A-9C9B-ED77D1704BBF}"/>
              </a:ext>
            </a:extLst>
          </p:cNvPr>
          <p:cNvSpPr>
            <a:spLocks noGrp="1"/>
          </p:cNvSpPr>
          <p:nvPr>
            <p:ph type="body" sz="quarter" idx="11"/>
          </p:nvPr>
        </p:nvSpPr>
        <p:spPr>
          <a:xfrm>
            <a:off x="1009817" y="3275779"/>
            <a:ext cx="10749598" cy="2252662"/>
          </a:xfrm>
        </p:spPr>
        <p:txBody>
          <a:bodyPr/>
          <a:lstStyle/>
          <a:p>
            <a:r>
              <a:rPr lang="en-US" altLang="zh-CN" dirty="0" err="1"/>
              <a:t>application.properties</a:t>
            </a:r>
            <a:r>
              <a:rPr lang="en-US" altLang="zh-CN" dirty="0"/>
              <a:t> </a:t>
            </a:r>
            <a:r>
              <a:rPr lang="zh-CN" altLang="en-US" dirty="0"/>
              <a:t>文件中配置当前激活的配置项</a:t>
            </a:r>
            <a:endParaRPr lang="en-US" altLang="zh-CN" dirty="0"/>
          </a:p>
          <a:p>
            <a:r>
              <a:rPr lang="en-US" altLang="zh-CN" dirty="0"/>
              <a:t>application-</a:t>
            </a:r>
            <a:r>
              <a:rPr lang="en-US" altLang="zh-CN" dirty="0" err="1"/>
              <a:t>local.properties</a:t>
            </a:r>
            <a:r>
              <a:rPr lang="en-US" altLang="zh-CN" dirty="0"/>
              <a:t>  </a:t>
            </a:r>
            <a:r>
              <a:rPr lang="zh-CN" altLang="en-US" dirty="0"/>
              <a:t>文件中配置了服务端口、</a:t>
            </a:r>
            <a:r>
              <a:rPr lang="en-US" altLang="zh-CN" dirty="0"/>
              <a:t>MongoDB</a:t>
            </a:r>
            <a:r>
              <a:rPr lang="zh-CN" altLang="en-US" dirty="0"/>
              <a:t>连接、</a:t>
            </a:r>
            <a:r>
              <a:rPr lang="en-US" altLang="zh-CN" dirty="0"/>
              <a:t>Redis</a:t>
            </a:r>
            <a:r>
              <a:rPr lang="zh-CN" altLang="en-US" dirty="0"/>
              <a:t>链接信息。</a:t>
            </a:r>
            <a:endParaRPr lang="en-US" altLang="zh-CN" dirty="0"/>
          </a:p>
          <a:p>
            <a:r>
              <a:rPr lang="en-US" altLang="zh-CN" dirty="0" err="1"/>
              <a:t>rsa.properties</a:t>
            </a:r>
            <a:r>
              <a:rPr lang="en-US" altLang="zh-CN" dirty="0"/>
              <a:t> </a:t>
            </a:r>
            <a:r>
              <a:rPr lang="zh-CN" altLang="en-US" dirty="0"/>
              <a:t>文件配置了</a:t>
            </a:r>
            <a:r>
              <a:rPr lang="en-US" altLang="zh-CN" dirty="0"/>
              <a:t>RSA</a:t>
            </a:r>
            <a:r>
              <a:rPr lang="zh-CN" altLang="en-US" dirty="0"/>
              <a:t>非对称加密的公钥与私钥</a:t>
            </a:r>
            <a:endParaRPr lang="en-US" altLang="zh-CN" dirty="0"/>
          </a:p>
          <a:p>
            <a:r>
              <a:rPr lang="en-US" altLang="zh-CN" dirty="0" err="1"/>
              <a:t>weixin.properties</a:t>
            </a:r>
            <a:r>
              <a:rPr lang="en-US" altLang="zh-CN" dirty="0"/>
              <a:t>  </a:t>
            </a:r>
            <a:r>
              <a:rPr lang="zh-CN" altLang="en-US" dirty="0"/>
              <a:t>文件配置了微信小程序的</a:t>
            </a:r>
            <a:r>
              <a:rPr lang="en-US" altLang="zh-CN" dirty="0" err="1"/>
              <a:t>appId</a:t>
            </a:r>
            <a:r>
              <a:rPr lang="zh-CN" altLang="en-US" dirty="0"/>
              <a:t>、</a:t>
            </a:r>
            <a:r>
              <a:rPr lang="en-US" altLang="zh-CN" dirty="0"/>
              <a:t>secret</a:t>
            </a:r>
            <a:r>
              <a:rPr lang="zh-CN" altLang="en-US" dirty="0"/>
              <a:t>等信息。</a:t>
            </a:r>
            <a:endParaRPr lang="en-US" altLang="zh-CN" dirty="0"/>
          </a:p>
          <a:p>
            <a:pPr lvl="1"/>
            <a:r>
              <a:rPr lang="zh-CN" altLang="en-US" dirty="0"/>
              <a:t>在微信小程序的后台中，开发管理 </a:t>
            </a:r>
            <a:r>
              <a:rPr lang="en-US" altLang="zh-CN" dirty="0">
                <a:sym typeface="Wingdings" panose="05000000000000000000" pitchFamily="2" charset="2"/>
              </a:rPr>
              <a:t> </a:t>
            </a:r>
            <a:r>
              <a:rPr lang="zh-CN" altLang="en-US" dirty="0">
                <a:sym typeface="Wingdings" panose="05000000000000000000" pitchFamily="2" charset="2"/>
              </a:rPr>
              <a:t>开发设置中可以找到自己的信息。</a:t>
            </a:r>
            <a:endParaRPr lang="zh-CN" altLang="en-US" dirty="0"/>
          </a:p>
        </p:txBody>
      </p:sp>
      <p:pic>
        <p:nvPicPr>
          <p:cNvPr id="6" name="图片 5">
            <a:extLst>
              <a:ext uri="{FF2B5EF4-FFF2-40B4-BE49-F238E27FC236}">
                <a16:creationId xmlns:a16="http://schemas.microsoft.com/office/drawing/2014/main" id="{A20AF44F-A167-4AC0-8933-EC615F651E50}"/>
              </a:ext>
            </a:extLst>
          </p:cNvPr>
          <p:cNvPicPr>
            <a:picLocks noChangeAspect="1"/>
          </p:cNvPicPr>
          <p:nvPr/>
        </p:nvPicPr>
        <p:blipFill>
          <a:blip r:embed="rId2"/>
          <a:stretch>
            <a:fillRect/>
          </a:stretch>
        </p:blipFill>
        <p:spPr>
          <a:xfrm>
            <a:off x="1009817" y="1590862"/>
            <a:ext cx="3371850" cy="1495425"/>
          </a:xfrm>
          <a:prstGeom prst="rect">
            <a:avLst/>
          </a:prstGeom>
          <a:ln>
            <a:solidFill>
              <a:srgbClr val="B60004"/>
            </a:solidFill>
            <a:prstDash val="dash"/>
          </a:ln>
        </p:spPr>
      </p:pic>
    </p:spTree>
    <p:extLst>
      <p:ext uri="{BB962C8B-B14F-4D97-AF65-F5344CB8AC3E}">
        <p14:creationId xmlns:p14="http://schemas.microsoft.com/office/powerpoint/2010/main" val="3903391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搭建项目环境</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小程序授权登录</a:t>
            </a:r>
          </a:p>
        </p:txBody>
      </p:sp>
      <p:sp>
        <p:nvSpPr>
          <p:cNvPr id="5" name="文本占位符 1">
            <a:extLst>
              <a:ext uri="{FF2B5EF4-FFF2-40B4-BE49-F238E27FC236}">
                <a16:creationId xmlns:a16="http://schemas.microsoft.com/office/drawing/2014/main" id="{4DB8F164-11F1-44C1-932F-969EE7BD9965}"/>
              </a:ext>
            </a:extLst>
          </p:cNvPr>
          <p:cNvSpPr>
            <a:spLocks noGrp="1"/>
          </p:cNvSpPr>
          <p:nvPr>
            <p:ph type="body" sz="quarter" idx="11"/>
          </p:nvPr>
        </p:nvSpPr>
        <p:spPr>
          <a:xfrm>
            <a:off x="710881" y="1590102"/>
            <a:ext cx="10749598" cy="907155"/>
          </a:xfrm>
        </p:spPr>
        <p:txBody>
          <a:bodyPr/>
          <a:lstStyle/>
          <a:p>
            <a:r>
              <a:rPr lang="zh-CN" altLang="en-US" dirty="0"/>
              <a:t>小程序可以通过微信官方提供的登录能力方便地获取微信提供的用户身份标识，快速建立小程序内的用户体系。</a:t>
            </a:r>
            <a:endParaRPr lang="en-US" altLang="zh-CN" dirty="0"/>
          </a:p>
          <a:p>
            <a:r>
              <a:rPr lang="zh-CN" altLang="en-US" dirty="0"/>
              <a:t>文档地址：</a:t>
            </a:r>
            <a:r>
              <a:rPr lang="en-US" altLang="zh-CN" dirty="0"/>
              <a:t> https://developers.weixin.qq.com/miniprogram/dev/framework/open-ability/login.html</a:t>
            </a:r>
            <a:endParaRPr lang="zh-CN" altLang="en-US" dirty="0"/>
          </a:p>
        </p:txBody>
      </p:sp>
      <p:grpSp>
        <p:nvGrpSpPr>
          <p:cNvPr id="2" name="组合 1">
            <a:extLst>
              <a:ext uri="{FF2B5EF4-FFF2-40B4-BE49-F238E27FC236}">
                <a16:creationId xmlns:a16="http://schemas.microsoft.com/office/drawing/2014/main" id="{757A1C77-A125-48BE-B25D-10CE1738B87A}"/>
              </a:ext>
            </a:extLst>
          </p:cNvPr>
          <p:cNvGrpSpPr>
            <a:grpSpLocks noChangeAspect="1"/>
          </p:cNvGrpSpPr>
          <p:nvPr/>
        </p:nvGrpSpPr>
        <p:grpSpPr>
          <a:xfrm>
            <a:off x="827054" y="2522981"/>
            <a:ext cx="7070256" cy="4090830"/>
            <a:chOff x="5240211" y="2556742"/>
            <a:chExt cx="6546533" cy="3507228"/>
          </a:xfrm>
        </p:grpSpPr>
        <p:sp>
          <p:nvSpPr>
            <p:cNvPr id="7" name="标题 2">
              <a:extLst>
                <a:ext uri="{FF2B5EF4-FFF2-40B4-BE49-F238E27FC236}">
                  <a16:creationId xmlns:a16="http://schemas.microsoft.com/office/drawing/2014/main" id="{C39BD8B4-9D1A-422B-82E2-B5D5CDA5E5B9}"/>
                </a:ext>
              </a:extLst>
            </p:cNvPr>
            <p:cNvSpPr txBox="1">
              <a:spLocks/>
            </p:cNvSpPr>
            <p:nvPr/>
          </p:nvSpPr>
          <p:spPr>
            <a:xfrm>
              <a:off x="8017847" y="5546780"/>
              <a:ext cx="1603594" cy="517190"/>
            </a:xfrm>
            <a:prstGeom prst="rect">
              <a:avLst/>
            </a:prstGeom>
          </p:spPr>
          <p:txBody>
            <a:bodyPr anchor="ctr" anchorCtr="0"/>
            <a:lstStyle>
              <a:lvl1pPr algn="l" rtl="0" eaLnBrk="1" fontAlgn="base" hangingPunct="1">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1" fontAlgn="base" hangingPunct="1">
                <a:spcBef>
                  <a:spcPct val="0"/>
                </a:spcBef>
                <a:spcAft>
                  <a:spcPct val="0"/>
                </a:spcAft>
                <a:defRPr sz="3200" b="1">
                  <a:solidFill>
                    <a:schemeClr val="tx1"/>
                  </a:solidFill>
                  <a:latin typeface="黑体" pitchFamily="49" charset="-122"/>
                  <a:ea typeface="黑体" pitchFamily="49" charset="-122"/>
                </a:defRPr>
              </a:lvl2pPr>
              <a:lvl3pPr algn="l" rtl="0" eaLnBrk="1" fontAlgn="base" hangingPunct="1">
                <a:spcBef>
                  <a:spcPct val="0"/>
                </a:spcBef>
                <a:spcAft>
                  <a:spcPct val="0"/>
                </a:spcAft>
                <a:defRPr sz="3200" b="1">
                  <a:solidFill>
                    <a:schemeClr val="tx1"/>
                  </a:solidFill>
                  <a:latin typeface="黑体" pitchFamily="49" charset="-122"/>
                  <a:ea typeface="黑体" pitchFamily="49" charset="-122"/>
                </a:defRPr>
              </a:lvl3pPr>
              <a:lvl4pPr algn="l" rtl="0" eaLnBrk="1" fontAlgn="base" hangingPunct="1">
                <a:spcBef>
                  <a:spcPct val="0"/>
                </a:spcBef>
                <a:spcAft>
                  <a:spcPct val="0"/>
                </a:spcAft>
                <a:defRPr sz="3200" b="1">
                  <a:solidFill>
                    <a:schemeClr val="tx1"/>
                  </a:solidFill>
                  <a:latin typeface="黑体" pitchFamily="49" charset="-122"/>
                  <a:ea typeface="黑体" pitchFamily="49" charset="-122"/>
                </a:defRPr>
              </a:lvl4pPr>
              <a:lvl5pPr algn="l" rtl="0" eaLnBrk="1" fontAlgn="base" hangingPunct="1">
                <a:spcBef>
                  <a:spcPct val="0"/>
                </a:spcBef>
                <a:spcAft>
                  <a:spcPct val="0"/>
                </a:spcAft>
                <a:defRPr sz="3200" b="1">
                  <a:solidFill>
                    <a:schemeClr val="tx1"/>
                  </a:solidFill>
                  <a:latin typeface="黑体" pitchFamily="49" charset="-122"/>
                  <a:ea typeface="黑体" pitchFamily="49" charset="-122"/>
                </a:defRPr>
              </a:lvl5pPr>
              <a:lvl6pPr marL="609585" algn="l" rtl="0" eaLnBrk="1" fontAlgn="base" hangingPunct="1">
                <a:spcBef>
                  <a:spcPct val="0"/>
                </a:spcBef>
                <a:spcAft>
                  <a:spcPct val="0"/>
                </a:spcAft>
                <a:defRPr sz="3200" b="1">
                  <a:solidFill>
                    <a:schemeClr val="tx1"/>
                  </a:solidFill>
                  <a:latin typeface="黑体" pitchFamily="49" charset="-122"/>
                  <a:ea typeface="黑体" pitchFamily="49" charset="-122"/>
                </a:defRPr>
              </a:lvl6pPr>
              <a:lvl7pPr marL="1219170" algn="l" rtl="0" eaLnBrk="1" fontAlgn="base" hangingPunct="1">
                <a:spcBef>
                  <a:spcPct val="0"/>
                </a:spcBef>
                <a:spcAft>
                  <a:spcPct val="0"/>
                </a:spcAft>
                <a:defRPr sz="3200" b="1">
                  <a:solidFill>
                    <a:schemeClr val="tx1"/>
                  </a:solidFill>
                  <a:latin typeface="黑体" pitchFamily="49" charset="-122"/>
                  <a:ea typeface="黑体" pitchFamily="49" charset="-122"/>
                </a:defRPr>
              </a:lvl7pPr>
              <a:lvl8pPr marL="1828754" algn="l" rtl="0" eaLnBrk="1" fontAlgn="base" hangingPunct="1">
                <a:spcBef>
                  <a:spcPct val="0"/>
                </a:spcBef>
                <a:spcAft>
                  <a:spcPct val="0"/>
                </a:spcAft>
                <a:defRPr sz="3200" b="1">
                  <a:solidFill>
                    <a:schemeClr val="tx1"/>
                  </a:solidFill>
                  <a:latin typeface="黑体" pitchFamily="49" charset="-122"/>
                  <a:ea typeface="黑体" pitchFamily="49" charset="-122"/>
                </a:defRPr>
              </a:lvl8pPr>
              <a:lvl9pPr marL="2438339" algn="l" rtl="0" eaLnBrk="1" fontAlgn="base" hangingPunct="1">
                <a:spcBef>
                  <a:spcPct val="0"/>
                </a:spcBef>
                <a:spcAft>
                  <a:spcPct val="0"/>
                </a:spcAft>
                <a:defRPr sz="3200" b="1">
                  <a:solidFill>
                    <a:schemeClr val="tx1"/>
                  </a:solidFill>
                  <a:latin typeface="黑体" pitchFamily="49" charset="-122"/>
                  <a:ea typeface="黑体" pitchFamily="49" charset="-122"/>
                </a:defRPr>
              </a:lvl9pPr>
            </a:lstStyle>
            <a:p>
              <a:r>
                <a:rPr lang="zh-CN" altLang="en-US" sz="1400" dirty="0"/>
                <a:t>整体流程</a:t>
              </a:r>
            </a:p>
          </p:txBody>
        </p:sp>
        <p:pic>
          <p:nvPicPr>
            <p:cNvPr id="8" name="图片 7">
              <a:extLst>
                <a:ext uri="{FF2B5EF4-FFF2-40B4-BE49-F238E27FC236}">
                  <a16:creationId xmlns:a16="http://schemas.microsoft.com/office/drawing/2014/main" id="{A582A1D6-5C04-4A33-A421-8106291A3338}"/>
                </a:ext>
              </a:extLst>
            </p:cNvPr>
            <p:cNvPicPr>
              <a:picLocks noChangeAspect="1"/>
            </p:cNvPicPr>
            <p:nvPr/>
          </p:nvPicPr>
          <p:blipFill>
            <a:blip r:embed="rId2"/>
            <a:stretch>
              <a:fillRect/>
            </a:stretch>
          </p:blipFill>
          <p:spPr>
            <a:xfrm>
              <a:off x="5240211" y="2556742"/>
              <a:ext cx="6546533" cy="3049524"/>
            </a:xfrm>
            <a:prstGeom prst="rect">
              <a:avLst/>
            </a:prstGeom>
            <a:ln>
              <a:solidFill>
                <a:srgbClr val="B60004"/>
              </a:solidFill>
              <a:prstDash val="dash"/>
            </a:ln>
          </p:spPr>
        </p:pic>
      </p:grpSp>
    </p:spTree>
    <p:extLst>
      <p:ext uri="{BB962C8B-B14F-4D97-AF65-F5344CB8AC3E}">
        <p14:creationId xmlns:p14="http://schemas.microsoft.com/office/powerpoint/2010/main" val="23912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搭建项目环境</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更新用户信息</a:t>
            </a:r>
          </a:p>
        </p:txBody>
      </p:sp>
      <p:sp>
        <p:nvSpPr>
          <p:cNvPr id="5" name="文本占位符 1">
            <a:extLst>
              <a:ext uri="{FF2B5EF4-FFF2-40B4-BE49-F238E27FC236}">
                <a16:creationId xmlns:a16="http://schemas.microsoft.com/office/drawing/2014/main" id="{7A903046-6DDB-45FB-8F7A-4E7F7BE3D27C}"/>
              </a:ext>
            </a:extLst>
          </p:cNvPr>
          <p:cNvSpPr>
            <a:spLocks noGrp="1"/>
          </p:cNvSpPr>
          <p:nvPr>
            <p:ph type="body" sz="quarter" idx="11"/>
          </p:nvPr>
        </p:nvSpPr>
        <p:spPr>
          <a:xfrm>
            <a:off x="710881" y="1590102"/>
            <a:ext cx="10749598" cy="1701738"/>
          </a:xfrm>
        </p:spPr>
        <p:txBody>
          <a:bodyPr/>
          <a:lstStyle/>
          <a:p>
            <a:r>
              <a:rPr lang="zh-CN" altLang="en-US" dirty="0"/>
              <a:t>在小程序登录成功后，需要获取到用户的基本信息，如：昵称、头像、城市等，将其更新到</a:t>
            </a:r>
            <a:r>
              <a:rPr lang="en-US" altLang="zh-CN" dirty="0"/>
              <a:t>MongoDB</a:t>
            </a:r>
            <a:r>
              <a:rPr lang="zh-CN" altLang="en-US" dirty="0"/>
              <a:t>中。</a:t>
            </a:r>
            <a:endParaRPr lang="en-US" altLang="zh-CN" dirty="0"/>
          </a:p>
          <a:p>
            <a:r>
              <a:rPr lang="zh-CN" altLang="en-US" dirty="0"/>
              <a:t>在导入的工程中，已经完成了这个接口服务的开发。</a:t>
            </a:r>
            <a:endParaRPr lang="en-US" altLang="zh-CN" dirty="0"/>
          </a:p>
          <a:p>
            <a:r>
              <a:rPr lang="zh-CN" altLang="en-US" dirty="0"/>
              <a:t>接口定义地址：</a:t>
            </a:r>
            <a:r>
              <a:rPr lang="en-US" altLang="zh-CN" dirty="0">
                <a:hlinkClick r:id="rId2"/>
              </a:rPr>
              <a:t>https://mock-java.itheima.net/project/3051/interface/api/37271</a:t>
            </a:r>
            <a:endParaRPr lang="en-US" altLang="zh-CN" dirty="0"/>
          </a:p>
          <a:p>
            <a:r>
              <a:rPr lang="zh-CN" altLang="en-US" dirty="0"/>
              <a:t>请求接受是在</a:t>
            </a:r>
            <a:r>
              <a:rPr lang="en-US" altLang="zh-CN" dirty="0" err="1"/>
              <a:t>WeiXinController</a:t>
            </a:r>
            <a:r>
              <a:rPr lang="zh-CN" altLang="en-US" dirty="0"/>
              <a:t>中的</a:t>
            </a:r>
            <a:r>
              <a:rPr lang="en-US" altLang="zh-CN" dirty="0" err="1"/>
              <a:t>updateUser</a:t>
            </a:r>
            <a:r>
              <a:rPr lang="en-US" altLang="zh-CN" dirty="0"/>
              <a:t>()</a:t>
            </a:r>
            <a:r>
              <a:rPr lang="zh-CN" altLang="en-US" dirty="0"/>
              <a:t>方法中完成的。</a:t>
            </a:r>
          </a:p>
        </p:txBody>
      </p:sp>
      <p:pic>
        <p:nvPicPr>
          <p:cNvPr id="6" name="图片 5">
            <a:extLst>
              <a:ext uri="{FF2B5EF4-FFF2-40B4-BE49-F238E27FC236}">
                <a16:creationId xmlns:a16="http://schemas.microsoft.com/office/drawing/2014/main" id="{F18C9EA6-CA95-495E-96BD-9A05F1860D60}"/>
              </a:ext>
            </a:extLst>
          </p:cNvPr>
          <p:cNvPicPr>
            <a:picLocks noChangeAspect="1"/>
          </p:cNvPicPr>
          <p:nvPr/>
        </p:nvPicPr>
        <p:blipFill>
          <a:blip r:embed="rId3"/>
          <a:stretch>
            <a:fillRect/>
          </a:stretch>
        </p:blipFill>
        <p:spPr>
          <a:xfrm>
            <a:off x="883647" y="3429000"/>
            <a:ext cx="5285518" cy="3200591"/>
          </a:xfrm>
          <a:prstGeom prst="rect">
            <a:avLst/>
          </a:prstGeom>
          <a:ln>
            <a:solidFill>
              <a:srgbClr val="B60004"/>
            </a:solidFill>
            <a:prstDash val="dash"/>
          </a:ln>
        </p:spPr>
      </p:pic>
    </p:spTree>
    <p:extLst>
      <p:ext uri="{BB962C8B-B14F-4D97-AF65-F5344CB8AC3E}">
        <p14:creationId xmlns:p14="http://schemas.microsoft.com/office/powerpoint/2010/main" val="388328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搭建项目环境</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查询用户信息</a:t>
            </a:r>
          </a:p>
        </p:txBody>
      </p:sp>
      <p:sp>
        <p:nvSpPr>
          <p:cNvPr id="5" name="文本占位符 1">
            <a:extLst>
              <a:ext uri="{FF2B5EF4-FFF2-40B4-BE49-F238E27FC236}">
                <a16:creationId xmlns:a16="http://schemas.microsoft.com/office/drawing/2014/main" id="{D2A1A7E8-FE7F-4CE2-9C12-F46303DFD639}"/>
              </a:ext>
            </a:extLst>
          </p:cNvPr>
          <p:cNvSpPr>
            <a:spLocks noGrp="1"/>
          </p:cNvSpPr>
          <p:nvPr>
            <p:ph type="body" sz="quarter" idx="11"/>
          </p:nvPr>
        </p:nvSpPr>
        <p:spPr>
          <a:xfrm>
            <a:off x="710881" y="1590102"/>
            <a:ext cx="10749598" cy="2224152"/>
          </a:xfrm>
        </p:spPr>
        <p:txBody>
          <a:bodyPr/>
          <a:lstStyle/>
          <a:p>
            <a:r>
              <a:rPr lang="zh-CN" altLang="en-US" dirty="0"/>
              <a:t>导入的工程中，完成了查询用户基本信息的接口服务。</a:t>
            </a:r>
            <a:endParaRPr lang="en-US" altLang="zh-CN" dirty="0"/>
          </a:p>
          <a:p>
            <a:r>
              <a:rPr lang="zh-CN" altLang="en-US" dirty="0"/>
              <a:t>接口定义地址：</a:t>
            </a:r>
            <a:r>
              <a:rPr lang="en-US" altLang="zh-CN" dirty="0">
                <a:hlinkClick r:id="rId2"/>
              </a:rPr>
              <a:t>https://mock-java.itheima.net/project/3051/interface/api/37259</a:t>
            </a:r>
            <a:endParaRPr lang="en-US" altLang="zh-CN" dirty="0"/>
          </a:p>
          <a:p>
            <a:r>
              <a:rPr lang="zh-CN" altLang="en-US" dirty="0"/>
              <a:t>其实现是在</a:t>
            </a:r>
            <a:r>
              <a:rPr lang="en-US" altLang="zh-CN" dirty="0" err="1"/>
              <a:t>UserController</a:t>
            </a:r>
            <a:r>
              <a:rPr lang="zh-CN" altLang="en-US" dirty="0"/>
              <a:t>中的</a:t>
            </a:r>
            <a:r>
              <a:rPr lang="en-US" altLang="zh-CN" dirty="0" err="1"/>
              <a:t>queryMyInfo</a:t>
            </a:r>
            <a:r>
              <a:rPr lang="en-US" altLang="zh-CN" dirty="0"/>
              <a:t>()</a:t>
            </a:r>
            <a:r>
              <a:rPr lang="zh-CN" altLang="en-US" dirty="0"/>
              <a:t>方法中完成的。</a:t>
            </a:r>
            <a:endParaRPr lang="en-US" altLang="zh-CN" dirty="0"/>
          </a:p>
          <a:p>
            <a:r>
              <a:rPr lang="en-US" altLang="zh-CN" dirty="0" err="1"/>
              <a:t>MyInfoVo</a:t>
            </a:r>
            <a:r>
              <a:rPr lang="zh-CN" altLang="en-US" dirty="0"/>
              <a:t>中的</a:t>
            </a:r>
            <a:r>
              <a:rPr lang="en-US" altLang="zh-CN" dirty="0"/>
              <a:t>count</a:t>
            </a:r>
            <a:r>
              <a:rPr lang="zh-CN" altLang="en-US" dirty="0"/>
              <a:t>、</a:t>
            </a:r>
            <a:r>
              <a:rPr lang="en-US" altLang="zh-CN" dirty="0" err="1"/>
              <a:t>totalDistance</a:t>
            </a:r>
            <a:r>
              <a:rPr lang="zh-CN" altLang="en-US" dirty="0"/>
              <a:t>、</a:t>
            </a:r>
            <a:r>
              <a:rPr lang="en-US" altLang="zh-CN" dirty="0" err="1"/>
              <a:t>averageSpeed</a:t>
            </a:r>
            <a:r>
              <a:rPr lang="zh-CN" altLang="en-US" dirty="0"/>
              <a:t>、</a:t>
            </a:r>
            <a:r>
              <a:rPr lang="en-US" altLang="zh-CN" dirty="0" err="1"/>
              <a:t>totalTime</a:t>
            </a:r>
            <a:r>
              <a:rPr lang="zh-CN" altLang="en-US" dirty="0"/>
              <a:t>在后续的实现中完成填充。</a:t>
            </a:r>
          </a:p>
        </p:txBody>
      </p:sp>
      <p:pic>
        <p:nvPicPr>
          <p:cNvPr id="6" name="图片 5">
            <a:extLst>
              <a:ext uri="{FF2B5EF4-FFF2-40B4-BE49-F238E27FC236}">
                <a16:creationId xmlns:a16="http://schemas.microsoft.com/office/drawing/2014/main" id="{F375EDC5-AD06-464F-933D-7B32039F8CDC}"/>
              </a:ext>
            </a:extLst>
          </p:cNvPr>
          <p:cNvPicPr>
            <a:picLocks noChangeAspect="1"/>
          </p:cNvPicPr>
          <p:nvPr/>
        </p:nvPicPr>
        <p:blipFill>
          <a:blip r:embed="rId3"/>
          <a:stretch>
            <a:fillRect/>
          </a:stretch>
        </p:blipFill>
        <p:spPr>
          <a:xfrm>
            <a:off x="830765" y="3583027"/>
            <a:ext cx="6191250" cy="2428875"/>
          </a:xfrm>
          <a:prstGeom prst="rect">
            <a:avLst/>
          </a:prstGeom>
        </p:spPr>
      </p:pic>
    </p:spTree>
    <p:extLst>
      <p:ext uri="{BB962C8B-B14F-4D97-AF65-F5344CB8AC3E}">
        <p14:creationId xmlns:p14="http://schemas.microsoft.com/office/powerpoint/2010/main" val="197738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搭建项目环境</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en-US" altLang="zh-CN" dirty="0"/>
              <a:t>Token</a:t>
            </a:r>
            <a:r>
              <a:rPr lang="zh-CN" altLang="en-US" dirty="0"/>
              <a:t>校验拦截器</a:t>
            </a:r>
          </a:p>
        </p:txBody>
      </p:sp>
      <p:sp>
        <p:nvSpPr>
          <p:cNvPr id="5" name="文本占位符 1">
            <a:extLst>
              <a:ext uri="{FF2B5EF4-FFF2-40B4-BE49-F238E27FC236}">
                <a16:creationId xmlns:a16="http://schemas.microsoft.com/office/drawing/2014/main" id="{B0168605-4E13-4E8F-9848-4C5C7088509D}"/>
              </a:ext>
            </a:extLst>
          </p:cNvPr>
          <p:cNvSpPr>
            <a:spLocks noGrp="1"/>
          </p:cNvSpPr>
          <p:nvPr>
            <p:ph type="body" sz="quarter" idx="11"/>
          </p:nvPr>
        </p:nvSpPr>
        <p:spPr>
          <a:xfrm>
            <a:off x="710881" y="1590102"/>
            <a:ext cx="10749598" cy="3850540"/>
          </a:xfrm>
        </p:spPr>
        <p:txBody>
          <a:bodyPr/>
          <a:lstStyle/>
          <a:p>
            <a:r>
              <a:rPr lang="zh-CN" altLang="en-US" dirty="0"/>
              <a:t>在登录完成后，后续所有的请求头中会携带</a:t>
            </a:r>
            <a:r>
              <a:rPr lang="en-US" altLang="zh-CN" dirty="0"/>
              <a:t>token</a:t>
            </a:r>
            <a:r>
              <a:rPr lang="zh-CN" altLang="en-US" dirty="0"/>
              <a:t>。</a:t>
            </a:r>
            <a:endParaRPr lang="en-US" altLang="zh-CN" dirty="0"/>
          </a:p>
          <a:p>
            <a:r>
              <a:rPr lang="zh-CN" altLang="en-US" dirty="0"/>
              <a:t>通过</a:t>
            </a:r>
            <a:r>
              <a:rPr lang="en-US" altLang="zh-CN" dirty="0" err="1"/>
              <a:t>TokenInterceptor</a:t>
            </a:r>
            <a:r>
              <a:rPr lang="zh-CN" altLang="en-US" dirty="0"/>
              <a:t>拦截器中对</a:t>
            </a:r>
            <a:r>
              <a:rPr lang="en-US" altLang="zh-CN" dirty="0"/>
              <a:t>token</a:t>
            </a:r>
            <a:r>
              <a:rPr lang="zh-CN" altLang="en-US" dirty="0"/>
              <a:t>做校验，如果</a:t>
            </a:r>
            <a:r>
              <a:rPr lang="en-US" altLang="zh-CN" dirty="0"/>
              <a:t>token</a:t>
            </a:r>
            <a:r>
              <a:rPr lang="zh-CN" altLang="en-US" dirty="0"/>
              <a:t>是伪造或过期，就会拦截请求，并且响应</a:t>
            </a:r>
            <a:r>
              <a:rPr lang="en-US" altLang="zh-CN" dirty="0"/>
              <a:t>401</a:t>
            </a:r>
            <a:r>
              <a:rPr lang="zh-CN" altLang="en-US" dirty="0"/>
              <a:t>，</a:t>
            </a:r>
            <a:r>
              <a:rPr lang="en-US" altLang="zh-CN" dirty="0"/>
              <a:t>token</a:t>
            </a:r>
            <a:r>
              <a:rPr lang="zh-CN" altLang="en-US" dirty="0"/>
              <a:t>有效则放行。</a:t>
            </a:r>
            <a:endParaRPr lang="en-US" altLang="zh-CN" dirty="0"/>
          </a:p>
          <a:p>
            <a:r>
              <a:rPr lang="zh-CN" altLang="en-US" dirty="0"/>
              <a:t>校验</a:t>
            </a:r>
            <a:r>
              <a:rPr lang="en-US" altLang="zh-CN" dirty="0"/>
              <a:t>token</a:t>
            </a:r>
            <a:r>
              <a:rPr lang="zh-CN" altLang="en-US" dirty="0"/>
              <a:t>有效后，会将用户</a:t>
            </a:r>
            <a:r>
              <a:rPr lang="en-US" altLang="zh-CN" dirty="0"/>
              <a:t>id</a:t>
            </a:r>
            <a:r>
              <a:rPr lang="zh-CN" altLang="en-US" dirty="0"/>
              <a:t>存放到</a:t>
            </a:r>
            <a:r>
              <a:rPr lang="en-US" altLang="zh-CN" dirty="0" err="1"/>
              <a:t>UserThreadLocal</a:t>
            </a:r>
            <a:r>
              <a:rPr lang="zh-CN" altLang="en-US" dirty="0"/>
              <a:t>中，在需要时直接取出即可。</a:t>
            </a:r>
            <a:endParaRPr lang="en-US" altLang="zh-CN" dirty="0"/>
          </a:p>
          <a:p>
            <a:r>
              <a:rPr lang="zh-CN" altLang="en-US" dirty="0"/>
              <a:t>标记了</a:t>
            </a:r>
            <a:r>
              <a:rPr lang="en-US" altLang="zh-CN" dirty="0"/>
              <a:t>@NoAuthorization</a:t>
            </a:r>
            <a:r>
              <a:rPr lang="zh-CN" altLang="en-US" dirty="0"/>
              <a:t>的 </a:t>
            </a:r>
            <a:r>
              <a:rPr lang="en-US" altLang="zh-CN" dirty="0"/>
              <a:t>Controller</a:t>
            </a:r>
            <a:r>
              <a:rPr lang="zh-CN" altLang="en-US" dirty="0"/>
              <a:t>中的方法不会进行拦截处理。</a:t>
            </a:r>
          </a:p>
        </p:txBody>
      </p:sp>
    </p:spTree>
    <p:extLst>
      <p:ext uri="{BB962C8B-B14F-4D97-AF65-F5344CB8AC3E}">
        <p14:creationId xmlns:p14="http://schemas.microsoft.com/office/powerpoint/2010/main" val="96756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搭建项目环境</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通用响应原则</a:t>
            </a:r>
          </a:p>
        </p:txBody>
      </p:sp>
      <p:sp>
        <p:nvSpPr>
          <p:cNvPr id="5" name="文本占位符 1">
            <a:extLst>
              <a:ext uri="{FF2B5EF4-FFF2-40B4-BE49-F238E27FC236}">
                <a16:creationId xmlns:a16="http://schemas.microsoft.com/office/drawing/2014/main" id="{E14E692E-E506-4735-9D94-1FD7327B6EF2}"/>
              </a:ext>
            </a:extLst>
          </p:cNvPr>
          <p:cNvSpPr>
            <a:spLocks noGrp="1"/>
          </p:cNvSpPr>
          <p:nvPr>
            <p:ph type="body" sz="quarter" idx="11"/>
          </p:nvPr>
        </p:nvSpPr>
        <p:spPr>
          <a:xfrm>
            <a:off x="710881" y="1590102"/>
            <a:ext cx="10749598" cy="3850540"/>
          </a:xfrm>
        </p:spPr>
        <p:txBody>
          <a:bodyPr/>
          <a:lstStyle/>
          <a:p>
            <a:r>
              <a:rPr lang="zh-CN" altLang="en-US" dirty="0"/>
              <a:t>为了简化</a:t>
            </a:r>
            <a:r>
              <a:rPr lang="en-US" altLang="zh-CN" dirty="0"/>
              <a:t>Controller</a:t>
            </a:r>
            <a:r>
              <a:rPr lang="zh-CN" altLang="en-US" dirty="0"/>
              <a:t>中的开发，我们将响应进行了统一处理。</a:t>
            </a:r>
            <a:endParaRPr lang="en-US" altLang="zh-CN" dirty="0"/>
          </a:p>
          <a:p>
            <a:r>
              <a:rPr lang="zh-CN" altLang="en-US" dirty="0"/>
              <a:t>如果成功，就响应</a:t>
            </a:r>
            <a:r>
              <a:rPr lang="en-US" altLang="zh-CN" dirty="0">
                <a:solidFill>
                  <a:srgbClr val="00B050"/>
                </a:solidFill>
              </a:rPr>
              <a:t>200</a:t>
            </a:r>
            <a:r>
              <a:rPr lang="zh-CN" altLang="en-US" dirty="0"/>
              <a:t>状态码。</a:t>
            </a:r>
            <a:endParaRPr lang="en-US" altLang="zh-CN" dirty="0"/>
          </a:p>
          <a:p>
            <a:r>
              <a:rPr lang="zh-CN" altLang="en-US" dirty="0"/>
              <a:t>如果失败，就响应</a:t>
            </a:r>
            <a:r>
              <a:rPr lang="en-US" altLang="zh-CN" dirty="0">
                <a:solidFill>
                  <a:srgbClr val="FF0000"/>
                </a:solidFill>
              </a:rPr>
              <a:t>500</a:t>
            </a:r>
            <a:r>
              <a:rPr lang="zh-CN" altLang="en-US" dirty="0"/>
              <a:t>状态码。</a:t>
            </a:r>
            <a:endParaRPr lang="en-US" altLang="zh-CN" dirty="0"/>
          </a:p>
          <a:p>
            <a:r>
              <a:rPr lang="zh-CN" altLang="en-US" dirty="0"/>
              <a:t>响应的数据直接返回，无需进行包装处理。</a:t>
            </a:r>
            <a:endParaRPr lang="en-US" altLang="zh-CN" dirty="0"/>
          </a:p>
          <a:p>
            <a:r>
              <a:rPr lang="zh-CN" altLang="en-US" dirty="0"/>
              <a:t>具体逻辑在 </a:t>
            </a:r>
            <a:r>
              <a:rPr lang="en-US" altLang="zh-CN" dirty="0" err="1"/>
              <a:t>com.qingqi.interceptor.CommonResponseBodyAdvice</a:t>
            </a:r>
            <a:r>
              <a:rPr lang="en-US" altLang="zh-CN" dirty="0"/>
              <a:t> </a:t>
            </a:r>
            <a:r>
              <a:rPr lang="zh-CN" altLang="en-US" dirty="0"/>
              <a:t>类中实现。</a:t>
            </a:r>
          </a:p>
        </p:txBody>
      </p:sp>
    </p:spTree>
    <p:extLst>
      <p:ext uri="{BB962C8B-B14F-4D97-AF65-F5344CB8AC3E}">
        <p14:creationId xmlns:p14="http://schemas.microsoft.com/office/powerpoint/2010/main" val="226794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6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6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百度地图鹰眼轨迹服务</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鹰眼轨迹服务概述</a:t>
            </a:r>
          </a:p>
        </p:txBody>
      </p:sp>
      <p:sp>
        <p:nvSpPr>
          <p:cNvPr id="12" name="文本占位符 1">
            <a:extLst>
              <a:ext uri="{FF2B5EF4-FFF2-40B4-BE49-F238E27FC236}">
                <a16:creationId xmlns:a16="http://schemas.microsoft.com/office/drawing/2014/main" id="{9818A98E-D229-4C0D-BA3C-F86D3E01CB30}"/>
              </a:ext>
            </a:extLst>
          </p:cNvPr>
          <p:cNvSpPr>
            <a:spLocks noGrp="1"/>
          </p:cNvSpPr>
          <p:nvPr>
            <p:ph type="body" sz="quarter" idx="11"/>
          </p:nvPr>
        </p:nvSpPr>
        <p:spPr>
          <a:xfrm>
            <a:off x="710881" y="1590102"/>
            <a:ext cx="10749598" cy="4688778"/>
          </a:xfrm>
        </p:spPr>
        <p:txBody>
          <a:bodyPr/>
          <a:lstStyle/>
          <a:p>
            <a:r>
              <a:rPr lang="zh-CN" altLang="en-US" dirty="0"/>
              <a:t>鹰眼是一套轨迹管理服务，提供各端</a:t>
            </a:r>
            <a:r>
              <a:rPr lang="en-US" altLang="zh-CN" dirty="0"/>
              <a:t>SDK</a:t>
            </a:r>
            <a:r>
              <a:rPr lang="zh-CN" altLang="en-US" dirty="0"/>
              <a:t>和</a:t>
            </a:r>
            <a:r>
              <a:rPr lang="en-US" altLang="zh-CN" dirty="0"/>
              <a:t>API</a:t>
            </a:r>
            <a:r>
              <a:rPr lang="zh-CN" altLang="en-US" dirty="0"/>
              <a:t>供开发者便捷接入，追踪所管理的车辆</a:t>
            </a:r>
            <a:r>
              <a:rPr lang="en-US" altLang="zh-CN" dirty="0"/>
              <a:t>/</a:t>
            </a:r>
            <a:r>
              <a:rPr lang="zh-CN" altLang="en-US" dirty="0"/>
              <a:t>人员等运动物体。</a:t>
            </a:r>
            <a:endParaRPr lang="en-US" altLang="zh-CN" dirty="0"/>
          </a:p>
          <a:p>
            <a:r>
              <a:rPr lang="zh-CN" altLang="en-US" dirty="0"/>
              <a:t>基于鹰眼提供的接口和云端服务，开发者可以迅速构建一套完全属于您自己的完整、精准且高性能的轨迹管理系统，可应用于车队管理、人员管理等领域。文档：</a:t>
            </a:r>
            <a:r>
              <a:rPr lang="en-US" altLang="zh-CN" dirty="0">
                <a:hlinkClick r:id="rId2"/>
              </a:rPr>
              <a:t>https://lbsyun.baidu.com/index.php?title=yingyan</a:t>
            </a:r>
            <a:r>
              <a:rPr lang="en-US" altLang="zh-CN" dirty="0"/>
              <a:t> </a:t>
            </a:r>
          </a:p>
          <a:p>
            <a:r>
              <a:rPr lang="zh-CN" altLang="en-US" dirty="0"/>
              <a:t>基本功能有：</a:t>
            </a:r>
            <a:endParaRPr lang="en-US" altLang="zh-CN" dirty="0"/>
          </a:p>
          <a:p>
            <a:pPr lvl="1"/>
            <a:r>
              <a:rPr lang="zh-CN" altLang="en-US" dirty="0"/>
              <a:t>轨迹追踪</a:t>
            </a:r>
          </a:p>
          <a:p>
            <a:pPr lvl="1"/>
            <a:r>
              <a:rPr lang="zh-CN" altLang="en-US" dirty="0"/>
              <a:t>轨迹存储</a:t>
            </a:r>
            <a:endParaRPr lang="en-US" altLang="zh-CN" dirty="0"/>
          </a:p>
          <a:p>
            <a:pPr lvl="1"/>
            <a:r>
              <a:rPr lang="zh-CN" altLang="en-US" dirty="0"/>
              <a:t>轨迹查询</a:t>
            </a:r>
            <a:endParaRPr lang="en-US" altLang="zh-CN" dirty="0"/>
          </a:p>
          <a:p>
            <a:pPr lvl="1"/>
            <a:r>
              <a:rPr lang="zh-CN" altLang="en-US" dirty="0"/>
              <a:t>轨迹纠偏和里程计算</a:t>
            </a:r>
          </a:p>
          <a:p>
            <a:pPr lvl="1"/>
            <a:r>
              <a:rPr lang="zh-CN" altLang="en-US" dirty="0"/>
              <a:t>空间检索</a:t>
            </a:r>
          </a:p>
          <a:p>
            <a:pPr lvl="1"/>
            <a:r>
              <a:rPr lang="zh-CN" altLang="en-US" dirty="0"/>
              <a:t>地理围栏监控</a:t>
            </a:r>
          </a:p>
          <a:p>
            <a:pPr lvl="1"/>
            <a:r>
              <a:rPr lang="zh-CN" altLang="en-US" dirty="0"/>
              <a:t>轨迹分析</a:t>
            </a:r>
            <a:endParaRPr lang="en-US" altLang="zh-CN" dirty="0"/>
          </a:p>
          <a:p>
            <a:pPr lvl="1"/>
            <a:r>
              <a:rPr lang="en-US" altLang="zh-CN" dirty="0"/>
              <a:t>……</a:t>
            </a:r>
            <a:endParaRPr lang="zh-CN" altLang="en-US" dirty="0"/>
          </a:p>
          <a:p>
            <a:pPr lvl="1"/>
            <a:endParaRPr lang="zh-CN" altLang="en-US" dirty="0"/>
          </a:p>
        </p:txBody>
      </p:sp>
      <p:pic>
        <p:nvPicPr>
          <p:cNvPr id="13" name="Picture 4">
            <a:extLst>
              <a:ext uri="{FF2B5EF4-FFF2-40B4-BE49-F238E27FC236}">
                <a16:creationId xmlns:a16="http://schemas.microsoft.com/office/drawing/2014/main" id="{F67BFE43-223F-4B9D-B02E-D1024221A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115" y="2912118"/>
            <a:ext cx="8331041" cy="3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35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anim calcmode="lin" valueType="num">
                                      <p:cBhvr additive="base">
                                        <p:cTn id="23"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 calcmode="lin" valueType="num">
                                      <p:cBhvr additive="base">
                                        <p:cTn id="27"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anim calcmode="lin" valueType="num">
                                      <p:cBhvr additive="base">
                                        <p:cTn id="31"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2">
                                            <p:txEl>
                                              <p:pRg st="6" end="6"/>
                                            </p:txEl>
                                          </p:spTgt>
                                        </p:tgtEl>
                                        <p:attrNameLst>
                                          <p:attrName>style.visibility</p:attrName>
                                        </p:attrNameLst>
                                      </p:cBhvr>
                                      <p:to>
                                        <p:strVal val="visible"/>
                                      </p:to>
                                    </p:set>
                                    <p:anim calcmode="lin" valueType="num">
                                      <p:cBhvr additive="base">
                                        <p:cTn id="35"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2">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
                                            <p:txEl>
                                              <p:pRg st="7" end="7"/>
                                            </p:txEl>
                                          </p:spTgt>
                                        </p:tgtEl>
                                        <p:attrNameLst>
                                          <p:attrName>style.visibility</p:attrName>
                                        </p:attrNameLst>
                                      </p:cBhvr>
                                      <p:to>
                                        <p:strVal val="visible"/>
                                      </p:to>
                                    </p:set>
                                    <p:anim calcmode="lin" valueType="num">
                                      <p:cBhvr additive="base">
                                        <p:cTn id="39" dur="500" fill="hold"/>
                                        <p:tgtEl>
                                          <p:spTgt spid="12">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2">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2">
                                            <p:txEl>
                                              <p:pRg st="8" end="8"/>
                                            </p:txEl>
                                          </p:spTgt>
                                        </p:tgtEl>
                                        <p:attrNameLst>
                                          <p:attrName>style.visibility</p:attrName>
                                        </p:attrNameLst>
                                      </p:cBhvr>
                                      <p:to>
                                        <p:strVal val="visible"/>
                                      </p:to>
                                    </p:set>
                                    <p:anim calcmode="lin" valueType="num">
                                      <p:cBhvr additive="base">
                                        <p:cTn id="43" dur="500" fill="hold"/>
                                        <p:tgtEl>
                                          <p:spTgt spid="12">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2">
                                            <p:txEl>
                                              <p:pRg st="9" end="9"/>
                                            </p:txEl>
                                          </p:spTgt>
                                        </p:tgtEl>
                                        <p:attrNameLst>
                                          <p:attrName>style.visibility</p:attrName>
                                        </p:attrNameLst>
                                      </p:cBhvr>
                                      <p:to>
                                        <p:strVal val="visible"/>
                                      </p:to>
                                    </p:set>
                                    <p:anim calcmode="lin" valueType="num">
                                      <p:cBhvr additive="base">
                                        <p:cTn id="47" dur="500" fill="hold"/>
                                        <p:tgtEl>
                                          <p:spTgt spid="12">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2">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2">
                                            <p:txEl>
                                              <p:pRg st="10" end="10"/>
                                            </p:txEl>
                                          </p:spTgt>
                                        </p:tgtEl>
                                        <p:attrNameLst>
                                          <p:attrName>style.visibility</p:attrName>
                                        </p:attrNameLst>
                                      </p:cBhvr>
                                      <p:to>
                                        <p:strVal val="visible"/>
                                      </p:to>
                                    </p:set>
                                    <p:anim calcmode="lin" valueType="num">
                                      <p:cBhvr additive="base">
                                        <p:cTn id="51" dur="500" fill="hold"/>
                                        <p:tgtEl>
                                          <p:spTgt spid="12">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barn(inVertical)">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180780F-C9DB-2444-81D9-0C48F0501E10}"/>
              </a:ext>
            </a:extLst>
          </p:cNvPr>
          <p:cNvSpPr>
            <a:spLocks noGrp="1"/>
          </p:cNvSpPr>
          <p:nvPr>
            <p:ph type="ctrTitle"/>
          </p:nvPr>
        </p:nvSpPr>
        <p:spPr>
          <a:xfrm>
            <a:off x="5239173" y="2677478"/>
            <a:ext cx="6725920" cy="548322"/>
          </a:xfrm>
        </p:spPr>
        <p:txBody>
          <a:bodyPr>
            <a:normAutofit fontScale="90000"/>
          </a:bodyPr>
          <a:lstStyle/>
          <a:p>
            <a:r>
              <a:rPr lang="zh-CN" altLang="en-US" dirty="0"/>
              <a:t>骑行路线服务</a:t>
            </a:r>
          </a:p>
        </p:txBody>
      </p:sp>
      <p:sp>
        <p:nvSpPr>
          <p:cNvPr id="5" name="文本占位符 4">
            <a:extLst>
              <a:ext uri="{FF2B5EF4-FFF2-40B4-BE49-F238E27FC236}">
                <a16:creationId xmlns:a16="http://schemas.microsoft.com/office/drawing/2014/main" id="{E7AC8956-CADA-F84A-BC5C-542D3650A295}"/>
              </a:ext>
            </a:extLst>
          </p:cNvPr>
          <p:cNvSpPr>
            <a:spLocks noGrp="1"/>
          </p:cNvSpPr>
          <p:nvPr>
            <p:ph type="body" sz="quarter" idx="11"/>
          </p:nvPr>
        </p:nvSpPr>
        <p:spPr/>
        <p:txBody>
          <a:bodyPr/>
          <a:lstStyle/>
          <a:p>
            <a:r>
              <a:rPr lang="en-US" altLang="zh-CN" dirty="0"/>
              <a:t>05</a:t>
            </a:r>
            <a:endParaRPr lang="zh-CN" altLang="en-US" dirty="0"/>
          </a:p>
        </p:txBody>
      </p:sp>
    </p:spTree>
    <p:extLst>
      <p:ext uri="{BB962C8B-B14F-4D97-AF65-F5344CB8AC3E}">
        <p14:creationId xmlns:p14="http://schemas.microsoft.com/office/powerpoint/2010/main" val="1811699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骑行路线服务</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开始骑行</a:t>
            </a:r>
          </a:p>
        </p:txBody>
      </p:sp>
      <p:sp>
        <p:nvSpPr>
          <p:cNvPr id="5" name="文本占位符 1">
            <a:extLst>
              <a:ext uri="{FF2B5EF4-FFF2-40B4-BE49-F238E27FC236}">
                <a16:creationId xmlns:a16="http://schemas.microsoft.com/office/drawing/2014/main" id="{F45CA70C-E03E-4627-A62C-CCB3DAAF0CB4}"/>
              </a:ext>
            </a:extLst>
          </p:cNvPr>
          <p:cNvSpPr>
            <a:spLocks noGrp="1"/>
          </p:cNvSpPr>
          <p:nvPr>
            <p:ph type="body" sz="quarter" idx="11"/>
          </p:nvPr>
        </p:nvSpPr>
        <p:spPr>
          <a:xfrm>
            <a:off x="631369" y="4142471"/>
            <a:ext cx="10749598" cy="2321391"/>
          </a:xfrm>
        </p:spPr>
        <p:txBody>
          <a:bodyPr/>
          <a:lstStyle/>
          <a:p>
            <a:r>
              <a:rPr lang="zh-CN" altLang="en-US" dirty="0"/>
              <a:t>用户点击 </a:t>
            </a:r>
            <a:r>
              <a:rPr lang="en-US" altLang="zh-CN" dirty="0"/>
              <a:t>【</a:t>
            </a:r>
            <a:r>
              <a:rPr lang="zh-CN" altLang="en-US" dirty="0"/>
              <a:t>开始骑行</a:t>
            </a:r>
            <a:r>
              <a:rPr lang="en-US" altLang="zh-CN" dirty="0"/>
              <a:t>】</a:t>
            </a:r>
            <a:r>
              <a:rPr lang="zh-CN" altLang="en-US" dirty="0"/>
              <a:t>按钮时，调用后端的创建路线的服务。</a:t>
            </a:r>
            <a:endParaRPr lang="en-US" altLang="zh-CN" dirty="0"/>
          </a:p>
          <a:p>
            <a:r>
              <a:rPr lang="zh-CN" altLang="en-US" dirty="0"/>
              <a:t>创建路线包括</a:t>
            </a:r>
            <a:r>
              <a:rPr lang="en-US" altLang="zh-CN" dirty="0"/>
              <a:t>2</a:t>
            </a:r>
            <a:r>
              <a:rPr lang="zh-CN" altLang="en-US" dirty="0"/>
              <a:t>个方面的处理：</a:t>
            </a:r>
            <a:endParaRPr lang="en-US" altLang="zh-CN" dirty="0"/>
          </a:p>
          <a:p>
            <a:pPr lvl="1"/>
            <a:r>
              <a:rPr lang="zh-CN" altLang="en-US" dirty="0"/>
              <a:t>在</a:t>
            </a:r>
            <a:r>
              <a:rPr lang="en-US" altLang="zh-CN" dirty="0"/>
              <a:t>MongoDB</a:t>
            </a:r>
            <a:r>
              <a:rPr lang="zh-CN" altLang="en-US" dirty="0"/>
              <a:t>表中存储路线数据，所对应的实体为：</a:t>
            </a:r>
            <a:r>
              <a:rPr lang="en-US" altLang="zh-CN" dirty="0"/>
              <a:t>Route</a:t>
            </a:r>
            <a:r>
              <a:rPr lang="zh-CN" altLang="en-US" dirty="0"/>
              <a:t>，对应的表为：</a:t>
            </a:r>
            <a:r>
              <a:rPr lang="en-US" altLang="zh-CN" dirty="0" err="1"/>
              <a:t>tb_route</a:t>
            </a:r>
            <a:endParaRPr lang="en-US" altLang="zh-CN" dirty="0"/>
          </a:p>
          <a:p>
            <a:pPr lvl="1"/>
            <a:r>
              <a:rPr lang="zh-CN" altLang="en-US" dirty="0"/>
              <a:t>调用百度地图鹰眼轨迹服务，创建该路线所对应的实体。</a:t>
            </a:r>
          </a:p>
        </p:txBody>
      </p:sp>
      <p:pic>
        <p:nvPicPr>
          <p:cNvPr id="6" name="图片 5">
            <a:extLst>
              <a:ext uri="{FF2B5EF4-FFF2-40B4-BE49-F238E27FC236}">
                <a16:creationId xmlns:a16="http://schemas.microsoft.com/office/drawing/2014/main" id="{0F4031F6-2B48-4FE8-9C56-B12026CAB6EF}"/>
              </a:ext>
            </a:extLst>
          </p:cNvPr>
          <p:cNvPicPr>
            <a:picLocks noChangeAspect="1"/>
          </p:cNvPicPr>
          <p:nvPr/>
        </p:nvPicPr>
        <p:blipFill>
          <a:blip r:embed="rId2"/>
          <a:stretch>
            <a:fillRect/>
          </a:stretch>
        </p:blipFill>
        <p:spPr>
          <a:xfrm>
            <a:off x="710880" y="1598651"/>
            <a:ext cx="6302693" cy="2606516"/>
          </a:xfrm>
          <a:prstGeom prst="rect">
            <a:avLst/>
          </a:prstGeom>
        </p:spPr>
      </p:pic>
    </p:spTree>
    <p:extLst>
      <p:ext uri="{BB962C8B-B14F-4D97-AF65-F5344CB8AC3E}">
        <p14:creationId xmlns:p14="http://schemas.microsoft.com/office/powerpoint/2010/main" val="168822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arn(inVertical)">
                                      <p:cBhvr>
                                        <p:cTn id="17" dur="500"/>
                                        <p:tgtEl>
                                          <p:spTgt spid="5">
                                            <p:txEl>
                                              <p:pRg st="1" end="1"/>
                                            </p:txEl>
                                          </p:spTgt>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barn(inVertical)">
                                      <p:cBhvr>
                                        <p:cTn id="20" dur="500"/>
                                        <p:tgtEl>
                                          <p:spTgt spid="5">
                                            <p:txEl>
                                              <p:pRg st="2" end="2"/>
                                            </p:txEl>
                                          </p:spTgt>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barn(inVertical)">
                                      <p:cBhvr>
                                        <p:cTn id="23"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骑行路线服务</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停止骑行</a:t>
            </a:r>
          </a:p>
        </p:txBody>
      </p:sp>
      <p:sp>
        <p:nvSpPr>
          <p:cNvPr id="5" name="文本占位符 1">
            <a:extLst>
              <a:ext uri="{FF2B5EF4-FFF2-40B4-BE49-F238E27FC236}">
                <a16:creationId xmlns:a16="http://schemas.microsoft.com/office/drawing/2014/main" id="{4F521497-39A6-4697-A126-77BFD55AACA1}"/>
              </a:ext>
            </a:extLst>
          </p:cNvPr>
          <p:cNvSpPr>
            <a:spLocks noGrp="1"/>
          </p:cNvSpPr>
          <p:nvPr>
            <p:ph type="body" sz="quarter" idx="11"/>
          </p:nvPr>
        </p:nvSpPr>
        <p:spPr>
          <a:xfrm>
            <a:off x="535952" y="4850137"/>
            <a:ext cx="10749598" cy="1749446"/>
          </a:xfrm>
        </p:spPr>
        <p:txBody>
          <a:bodyPr/>
          <a:lstStyle/>
          <a:p>
            <a:r>
              <a:rPr lang="zh-CN" altLang="en-US" dirty="0"/>
              <a:t>用户在骑行的过程中，按下暂停按钮，如果是长按是结束运动，如果是短按是暂停。</a:t>
            </a:r>
            <a:endParaRPr lang="en-US" altLang="zh-CN" dirty="0"/>
          </a:p>
          <a:p>
            <a:r>
              <a:rPr lang="zh-CN" altLang="en-US" dirty="0"/>
              <a:t>如果，用户选择结束运动，并且运动时间小于</a:t>
            </a:r>
            <a:r>
              <a:rPr lang="en-US" altLang="zh-CN" dirty="0"/>
              <a:t>3</a:t>
            </a:r>
            <a:r>
              <a:rPr lang="zh-CN" altLang="en-US" dirty="0"/>
              <a:t>分钟，此次运动是无效的，需要将对应的路线数据删除。</a:t>
            </a:r>
            <a:endParaRPr lang="en-US" altLang="zh-CN" dirty="0"/>
          </a:p>
          <a:p>
            <a:r>
              <a:rPr lang="zh-CN" altLang="en-US" dirty="0"/>
              <a:t>如果运动时间大于</a:t>
            </a:r>
            <a:r>
              <a:rPr lang="en-US" altLang="zh-CN" dirty="0"/>
              <a:t>3</a:t>
            </a:r>
            <a:r>
              <a:rPr lang="zh-CN" altLang="en-US" dirty="0"/>
              <a:t>分钟，是有效运动，需要正常结束，具体流程在后面讲解。</a:t>
            </a:r>
            <a:endParaRPr lang="en-US" altLang="zh-CN" dirty="0"/>
          </a:p>
          <a:p>
            <a:r>
              <a:rPr lang="zh-CN" altLang="en-US" dirty="0"/>
              <a:t>删除路线同样也是</a:t>
            </a:r>
            <a:r>
              <a:rPr lang="en-US" altLang="zh-CN" dirty="0"/>
              <a:t>2</a:t>
            </a:r>
            <a:r>
              <a:rPr lang="zh-CN" altLang="en-US" dirty="0"/>
              <a:t>个处理，第一个是删除</a:t>
            </a:r>
            <a:r>
              <a:rPr lang="en-US" altLang="zh-CN" dirty="0"/>
              <a:t>MongoDB</a:t>
            </a:r>
            <a:r>
              <a:rPr lang="zh-CN" altLang="en-US" dirty="0"/>
              <a:t>中数据，第二个删除百度地图鹰眼服务中的实体。</a:t>
            </a:r>
          </a:p>
        </p:txBody>
      </p:sp>
      <p:pic>
        <p:nvPicPr>
          <p:cNvPr id="6" name="图片 5">
            <a:extLst>
              <a:ext uri="{FF2B5EF4-FFF2-40B4-BE49-F238E27FC236}">
                <a16:creationId xmlns:a16="http://schemas.microsoft.com/office/drawing/2014/main" id="{21C888DE-B1E4-4A0A-8613-589B56615C6D}"/>
              </a:ext>
            </a:extLst>
          </p:cNvPr>
          <p:cNvPicPr>
            <a:picLocks noChangeAspect="1"/>
          </p:cNvPicPr>
          <p:nvPr/>
        </p:nvPicPr>
        <p:blipFill>
          <a:blip r:embed="rId2"/>
          <a:stretch>
            <a:fillRect/>
          </a:stretch>
        </p:blipFill>
        <p:spPr>
          <a:xfrm>
            <a:off x="731521" y="1519309"/>
            <a:ext cx="6625971" cy="3253931"/>
          </a:xfrm>
          <a:prstGeom prst="rect">
            <a:avLst/>
          </a:prstGeom>
        </p:spPr>
      </p:pic>
    </p:spTree>
    <p:extLst>
      <p:ext uri="{BB962C8B-B14F-4D97-AF65-F5344CB8AC3E}">
        <p14:creationId xmlns:p14="http://schemas.microsoft.com/office/powerpoint/2010/main" val="27140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arn(inVertical)">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barn(inVertical)">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barn(inVertical)">
                                      <p:cBhvr>
                                        <p:cTn id="2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骑行路线服务</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实现创建路线服务</a:t>
            </a:r>
          </a:p>
        </p:txBody>
      </p:sp>
      <p:sp>
        <p:nvSpPr>
          <p:cNvPr id="5" name="文本占位符 1">
            <a:extLst>
              <a:ext uri="{FF2B5EF4-FFF2-40B4-BE49-F238E27FC236}">
                <a16:creationId xmlns:a16="http://schemas.microsoft.com/office/drawing/2014/main" id="{5F6AAAE2-25B3-4CFA-80A4-FBC8FDB82D49}"/>
              </a:ext>
            </a:extLst>
          </p:cNvPr>
          <p:cNvSpPr>
            <a:spLocks noGrp="1"/>
          </p:cNvSpPr>
          <p:nvPr>
            <p:ph type="body" sz="quarter" idx="11"/>
          </p:nvPr>
        </p:nvSpPr>
        <p:spPr>
          <a:xfrm>
            <a:off x="710881" y="1590102"/>
            <a:ext cx="10749598" cy="1379129"/>
          </a:xfrm>
        </p:spPr>
        <p:txBody>
          <a:bodyPr/>
          <a:lstStyle/>
          <a:p>
            <a:r>
              <a:rPr lang="zh-CN" altLang="en-US" dirty="0"/>
              <a:t>接口定义文档：</a:t>
            </a:r>
            <a:r>
              <a:rPr lang="en-US" altLang="zh-CN" dirty="0">
                <a:hlinkClick r:id="rId2"/>
              </a:rPr>
              <a:t>https://mock-java.itheima.net/project/3051/interface/api/37283</a:t>
            </a:r>
            <a:endParaRPr lang="en-US" altLang="zh-CN" dirty="0"/>
          </a:p>
          <a:p>
            <a:r>
              <a:rPr lang="zh-CN" altLang="en-US" dirty="0"/>
              <a:t>该接口无需请求参数，创建路线成功后返回</a:t>
            </a:r>
            <a:r>
              <a:rPr lang="en-US" altLang="zh-CN" dirty="0" err="1"/>
              <a:t>routeId</a:t>
            </a:r>
            <a:r>
              <a:rPr lang="zh-CN" altLang="en-US" dirty="0"/>
              <a:t>即可。</a:t>
            </a:r>
            <a:endParaRPr lang="en-US" altLang="zh-CN" dirty="0"/>
          </a:p>
          <a:p>
            <a:r>
              <a:rPr lang="en-US" altLang="zh-CN" dirty="0"/>
              <a:t>Route</a:t>
            </a:r>
            <a:r>
              <a:rPr lang="zh-CN" altLang="en-US" dirty="0"/>
              <a:t>路线实体如下：</a:t>
            </a:r>
          </a:p>
        </p:txBody>
      </p:sp>
      <p:pic>
        <p:nvPicPr>
          <p:cNvPr id="6" name="图片 5">
            <a:extLst>
              <a:ext uri="{FF2B5EF4-FFF2-40B4-BE49-F238E27FC236}">
                <a16:creationId xmlns:a16="http://schemas.microsoft.com/office/drawing/2014/main" id="{1035D140-496F-41A5-B9AA-D06EAD40915B}"/>
              </a:ext>
            </a:extLst>
          </p:cNvPr>
          <p:cNvPicPr>
            <a:picLocks noChangeAspect="1"/>
          </p:cNvPicPr>
          <p:nvPr/>
        </p:nvPicPr>
        <p:blipFill>
          <a:blip r:embed="rId3"/>
          <a:stretch>
            <a:fillRect/>
          </a:stretch>
        </p:blipFill>
        <p:spPr>
          <a:xfrm>
            <a:off x="3526821" y="2568551"/>
            <a:ext cx="5138357" cy="3919347"/>
          </a:xfrm>
          <a:prstGeom prst="rect">
            <a:avLst/>
          </a:prstGeom>
          <a:ln>
            <a:solidFill>
              <a:srgbClr val="B60004"/>
            </a:solidFill>
            <a:prstDash val="dash"/>
          </a:ln>
        </p:spPr>
      </p:pic>
    </p:spTree>
    <p:extLst>
      <p:ext uri="{BB962C8B-B14F-4D97-AF65-F5344CB8AC3E}">
        <p14:creationId xmlns:p14="http://schemas.microsoft.com/office/powerpoint/2010/main" val="235044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骑行路线服务</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实现创建路线服务</a:t>
            </a:r>
          </a:p>
        </p:txBody>
      </p:sp>
      <p:sp>
        <p:nvSpPr>
          <p:cNvPr id="5" name="文本占位符 1">
            <a:extLst>
              <a:ext uri="{FF2B5EF4-FFF2-40B4-BE49-F238E27FC236}">
                <a16:creationId xmlns:a16="http://schemas.microsoft.com/office/drawing/2014/main" id="{C42A1530-793D-4A46-A9EA-25458E5A1165}"/>
              </a:ext>
            </a:extLst>
          </p:cNvPr>
          <p:cNvSpPr>
            <a:spLocks noGrp="1"/>
          </p:cNvSpPr>
          <p:nvPr>
            <p:ph type="body" sz="quarter" idx="11"/>
          </p:nvPr>
        </p:nvSpPr>
        <p:spPr>
          <a:xfrm>
            <a:off x="710881" y="1590102"/>
            <a:ext cx="10749598" cy="916792"/>
          </a:xfrm>
        </p:spPr>
        <p:txBody>
          <a:bodyPr/>
          <a:lstStyle/>
          <a:p>
            <a:r>
              <a:rPr lang="zh-CN" altLang="en-US" dirty="0"/>
              <a:t>第一步，创建</a:t>
            </a:r>
            <a:r>
              <a:rPr lang="en-US" altLang="zh-CN" dirty="0" err="1"/>
              <a:t>RouteController</a:t>
            </a:r>
            <a:r>
              <a:rPr lang="zh-CN" altLang="en-US" dirty="0"/>
              <a:t>、</a:t>
            </a:r>
            <a:r>
              <a:rPr lang="en-US" altLang="zh-CN" dirty="0" err="1"/>
              <a:t>RouteService</a:t>
            </a:r>
            <a:r>
              <a:rPr lang="zh-CN" altLang="en-US" dirty="0"/>
              <a:t> 、</a:t>
            </a:r>
            <a:r>
              <a:rPr lang="en-US" altLang="zh-CN" dirty="0" err="1"/>
              <a:t>BaiduService</a:t>
            </a:r>
            <a:r>
              <a:rPr lang="zh-CN" altLang="en-US" dirty="0"/>
              <a:t>。</a:t>
            </a:r>
            <a:endParaRPr lang="en-US" altLang="zh-CN" dirty="0"/>
          </a:p>
          <a:p>
            <a:r>
              <a:rPr lang="zh-CN" altLang="en-US" dirty="0"/>
              <a:t>第二步，在</a:t>
            </a:r>
            <a:r>
              <a:rPr lang="en-US" altLang="zh-CN" dirty="0" err="1"/>
              <a:t>RouteController</a:t>
            </a:r>
            <a:r>
              <a:rPr lang="zh-CN" altLang="en-US" dirty="0"/>
              <a:t>创建</a:t>
            </a:r>
            <a:r>
              <a:rPr lang="en-US" altLang="zh-CN" dirty="0" err="1"/>
              <a:t>createRoute</a:t>
            </a:r>
            <a:r>
              <a:rPr lang="en-US" altLang="zh-CN" dirty="0"/>
              <a:t>()</a:t>
            </a:r>
            <a:endParaRPr lang="zh-CN" altLang="en-US" dirty="0"/>
          </a:p>
        </p:txBody>
      </p:sp>
      <p:pic>
        <p:nvPicPr>
          <p:cNvPr id="7" name="图片 6">
            <a:extLst>
              <a:ext uri="{FF2B5EF4-FFF2-40B4-BE49-F238E27FC236}">
                <a16:creationId xmlns:a16="http://schemas.microsoft.com/office/drawing/2014/main" id="{8F4D0847-995E-43D2-B589-E12ABCA66F59}"/>
              </a:ext>
            </a:extLst>
          </p:cNvPr>
          <p:cNvPicPr>
            <a:picLocks noChangeAspect="1"/>
          </p:cNvPicPr>
          <p:nvPr/>
        </p:nvPicPr>
        <p:blipFill>
          <a:blip r:embed="rId2"/>
          <a:stretch>
            <a:fillRect/>
          </a:stretch>
        </p:blipFill>
        <p:spPr>
          <a:xfrm>
            <a:off x="710880" y="2639725"/>
            <a:ext cx="9313736" cy="3235643"/>
          </a:xfrm>
          <a:prstGeom prst="rect">
            <a:avLst/>
          </a:prstGeom>
          <a:ln>
            <a:solidFill>
              <a:srgbClr val="B60004"/>
            </a:solidFill>
            <a:prstDash val="dash"/>
          </a:ln>
        </p:spPr>
      </p:pic>
    </p:spTree>
    <p:extLst>
      <p:ext uri="{BB962C8B-B14F-4D97-AF65-F5344CB8AC3E}">
        <p14:creationId xmlns:p14="http://schemas.microsoft.com/office/powerpoint/2010/main" val="411571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骑行路线服务</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实现创建路线服务</a:t>
            </a:r>
          </a:p>
        </p:txBody>
      </p:sp>
      <p:sp>
        <p:nvSpPr>
          <p:cNvPr id="5" name="文本占位符 1">
            <a:extLst>
              <a:ext uri="{FF2B5EF4-FFF2-40B4-BE49-F238E27FC236}">
                <a16:creationId xmlns:a16="http://schemas.microsoft.com/office/drawing/2014/main" id="{91375481-C552-40B8-81FC-E0ADEC35152E}"/>
              </a:ext>
            </a:extLst>
          </p:cNvPr>
          <p:cNvSpPr>
            <a:spLocks noGrp="1"/>
          </p:cNvSpPr>
          <p:nvPr>
            <p:ph type="body" sz="quarter" idx="11"/>
          </p:nvPr>
        </p:nvSpPr>
        <p:spPr>
          <a:xfrm>
            <a:off x="710881" y="1590102"/>
            <a:ext cx="10749598" cy="916792"/>
          </a:xfrm>
        </p:spPr>
        <p:txBody>
          <a:bodyPr/>
          <a:lstStyle/>
          <a:p>
            <a:r>
              <a:rPr lang="zh-CN" altLang="en-US" dirty="0"/>
              <a:t>第三步，在</a:t>
            </a:r>
            <a:r>
              <a:rPr lang="en-US" altLang="zh-CN" dirty="0" err="1"/>
              <a:t>RouteService</a:t>
            </a:r>
            <a:r>
              <a:rPr lang="zh-CN" altLang="en-US" dirty="0"/>
              <a:t> 中编写具体的业务逻辑。</a:t>
            </a:r>
            <a:endParaRPr lang="en-US" altLang="zh-CN" dirty="0"/>
          </a:p>
        </p:txBody>
      </p:sp>
      <p:pic>
        <p:nvPicPr>
          <p:cNvPr id="6" name="图片 5">
            <a:extLst>
              <a:ext uri="{FF2B5EF4-FFF2-40B4-BE49-F238E27FC236}">
                <a16:creationId xmlns:a16="http://schemas.microsoft.com/office/drawing/2014/main" id="{DD998F4B-D009-4D1F-A33E-432F056FDF7A}"/>
              </a:ext>
            </a:extLst>
          </p:cNvPr>
          <p:cNvPicPr>
            <a:picLocks noChangeAspect="1"/>
          </p:cNvPicPr>
          <p:nvPr/>
        </p:nvPicPr>
        <p:blipFill>
          <a:blip r:embed="rId2"/>
          <a:stretch>
            <a:fillRect/>
          </a:stretch>
        </p:blipFill>
        <p:spPr>
          <a:xfrm>
            <a:off x="965774" y="2048498"/>
            <a:ext cx="8351996" cy="4655820"/>
          </a:xfrm>
          <a:prstGeom prst="rect">
            <a:avLst/>
          </a:prstGeom>
          <a:ln>
            <a:solidFill>
              <a:srgbClr val="B60004"/>
            </a:solidFill>
            <a:prstDash val="dash"/>
          </a:ln>
        </p:spPr>
      </p:pic>
    </p:spTree>
    <p:extLst>
      <p:ext uri="{BB962C8B-B14F-4D97-AF65-F5344CB8AC3E}">
        <p14:creationId xmlns:p14="http://schemas.microsoft.com/office/powerpoint/2010/main" val="266805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骑行路线服务</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实现创建路线服务</a:t>
            </a:r>
          </a:p>
        </p:txBody>
      </p:sp>
      <p:sp>
        <p:nvSpPr>
          <p:cNvPr id="5" name="文本占位符 1">
            <a:extLst>
              <a:ext uri="{FF2B5EF4-FFF2-40B4-BE49-F238E27FC236}">
                <a16:creationId xmlns:a16="http://schemas.microsoft.com/office/drawing/2014/main" id="{7A72B002-5D82-4E4D-B70F-53C8F34FD835}"/>
              </a:ext>
            </a:extLst>
          </p:cNvPr>
          <p:cNvSpPr>
            <a:spLocks noGrp="1"/>
          </p:cNvSpPr>
          <p:nvPr>
            <p:ph type="body" sz="quarter" idx="11"/>
          </p:nvPr>
        </p:nvSpPr>
        <p:spPr>
          <a:xfrm>
            <a:off x="710881" y="1590102"/>
            <a:ext cx="10749598" cy="1838898"/>
          </a:xfrm>
        </p:spPr>
        <p:txBody>
          <a:bodyPr/>
          <a:lstStyle/>
          <a:p>
            <a:r>
              <a:rPr lang="zh-CN" altLang="en-US" dirty="0"/>
              <a:t>第四步，在</a:t>
            </a:r>
            <a:r>
              <a:rPr lang="en-US" altLang="zh-CN" dirty="0" err="1"/>
              <a:t>BaiduService</a:t>
            </a:r>
            <a:r>
              <a:rPr lang="en-US" altLang="zh-CN" dirty="0"/>
              <a:t> </a:t>
            </a:r>
            <a:r>
              <a:rPr lang="zh-CN" altLang="en-US" dirty="0"/>
              <a:t>中实现创建实体逻辑。</a:t>
            </a:r>
            <a:endParaRPr lang="en-US" altLang="zh-CN" dirty="0"/>
          </a:p>
          <a:p>
            <a:pPr lvl="1"/>
            <a:r>
              <a:rPr lang="zh-CN" altLang="en-US" dirty="0"/>
              <a:t>创建</a:t>
            </a:r>
            <a:r>
              <a:rPr lang="en-US" altLang="zh-CN" dirty="0" err="1"/>
              <a:t>baidu.properties</a:t>
            </a:r>
            <a:r>
              <a:rPr lang="zh-CN" altLang="en-US" dirty="0"/>
              <a:t>配置文件，配置</a:t>
            </a:r>
            <a:r>
              <a:rPr lang="en-US" altLang="zh-CN" dirty="0" err="1"/>
              <a:t>ak</a:t>
            </a:r>
            <a:r>
              <a:rPr lang="zh-CN" altLang="en-US" dirty="0"/>
              <a:t>、</a:t>
            </a:r>
            <a:r>
              <a:rPr lang="en-US" altLang="zh-CN" dirty="0" err="1"/>
              <a:t>serverId</a:t>
            </a:r>
            <a:r>
              <a:rPr lang="zh-CN" altLang="en-US" dirty="0"/>
              <a:t>、</a:t>
            </a:r>
            <a:r>
              <a:rPr lang="en-US" altLang="zh-CN" dirty="0" err="1"/>
              <a:t>url</a:t>
            </a:r>
            <a:r>
              <a:rPr lang="zh-CN" altLang="en-US" dirty="0"/>
              <a:t>等内容。</a:t>
            </a:r>
            <a:endParaRPr lang="en-US" altLang="zh-CN" dirty="0"/>
          </a:p>
          <a:p>
            <a:pPr lvl="1"/>
            <a:r>
              <a:rPr lang="zh-CN" altLang="en-US" dirty="0"/>
              <a:t>编写通用的</a:t>
            </a:r>
            <a:r>
              <a:rPr lang="en-US" altLang="zh-CN" dirty="0" err="1"/>
              <a:t>BaiduApiService</a:t>
            </a:r>
            <a:r>
              <a:rPr lang="zh-CN" altLang="en-US" dirty="0"/>
              <a:t>服务，并且开启</a:t>
            </a:r>
            <a:r>
              <a:rPr lang="en-US" altLang="zh-CN" dirty="0"/>
              <a:t>Spring</a:t>
            </a:r>
            <a:r>
              <a:rPr lang="zh-CN" altLang="en-US" dirty="0"/>
              <a:t>的失败重试机制，在启动类中添加</a:t>
            </a:r>
            <a:r>
              <a:rPr lang="en-US" altLang="zh-CN" dirty="0"/>
              <a:t>@Retryable</a:t>
            </a:r>
            <a:r>
              <a:rPr lang="zh-CN" altLang="en-US" dirty="0"/>
              <a:t>注解。</a:t>
            </a:r>
            <a:endParaRPr lang="en-US" altLang="zh-CN" dirty="0"/>
          </a:p>
          <a:p>
            <a:pPr lvl="1"/>
            <a:r>
              <a:rPr lang="zh-CN" altLang="en-US" dirty="0"/>
              <a:t>实现具体的创建实体逻辑。</a:t>
            </a:r>
            <a:endParaRPr lang="en-US" altLang="zh-CN" dirty="0"/>
          </a:p>
          <a:p>
            <a:pPr lvl="1"/>
            <a:endParaRPr lang="en-US" altLang="zh-CN" dirty="0"/>
          </a:p>
        </p:txBody>
      </p:sp>
      <p:pic>
        <p:nvPicPr>
          <p:cNvPr id="6" name="图片 5">
            <a:extLst>
              <a:ext uri="{FF2B5EF4-FFF2-40B4-BE49-F238E27FC236}">
                <a16:creationId xmlns:a16="http://schemas.microsoft.com/office/drawing/2014/main" id="{6430E1EB-94C9-4721-A310-6FF7CFEDE47E}"/>
              </a:ext>
            </a:extLst>
          </p:cNvPr>
          <p:cNvPicPr>
            <a:picLocks noChangeAspect="1"/>
          </p:cNvPicPr>
          <p:nvPr/>
        </p:nvPicPr>
        <p:blipFill>
          <a:blip r:embed="rId2"/>
          <a:stretch>
            <a:fillRect/>
          </a:stretch>
        </p:blipFill>
        <p:spPr>
          <a:xfrm>
            <a:off x="914399" y="3255166"/>
            <a:ext cx="7171944" cy="3105531"/>
          </a:xfrm>
          <a:prstGeom prst="rect">
            <a:avLst/>
          </a:prstGeom>
          <a:ln>
            <a:solidFill>
              <a:srgbClr val="B60004"/>
            </a:solidFill>
            <a:prstDash val="dash"/>
          </a:ln>
        </p:spPr>
      </p:pic>
    </p:spTree>
    <p:extLst>
      <p:ext uri="{BB962C8B-B14F-4D97-AF65-F5344CB8AC3E}">
        <p14:creationId xmlns:p14="http://schemas.microsoft.com/office/powerpoint/2010/main" val="267450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骑行路线服务</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实现创建路线服务 </a:t>
            </a:r>
            <a:r>
              <a:rPr lang="en-US" altLang="zh-CN" dirty="0"/>
              <a:t>– </a:t>
            </a:r>
            <a:r>
              <a:rPr lang="zh-CN" altLang="en-US" dirty="0"/>
              <a:t>测试</a:t>
            </a:r>
          </a:p>
        </p:txBody>
      </p:sp>
      <p:sp>
        <p:nvSpPr>
          <p:cNvPr id="5" name="文本占位符 1">
            <a:extLst>
              <a:ext uri="{FF2B5EF4-FFF2-40B4-BE49-F238E27FC236}">
                <a16:creationId xmlns:a16="http://schemas.microsoft.com/office/drawing/2014/main" id="{4F18271A-3A04-449E-91CD-2E3678F749A7}"/>
              </a:ext>
            </a:extLst>
          </p:cNvPr>
          <p:cNvSpPr>
            <a:spLocks noGrp="1"/>
          </p:cNvSpPr>
          <p:nvPr>
            <p:ph type="body" sz="quarter" idx="11"/>
          </p:nvPr>
        </p:nvSpPr>
        <p:spPr>
          <a:xfrm>
            <a:off x="710881" y="1590102"/>
            <a:ext cx="10749598" cy="572607"/>
          </a:xfrm>
        </p:spPr>
        <p:txBody>
          <a:bodyPr/>
          <a:lstStyle/>
          <a:p>
            <a:pPr lvl="1"/>
            <a:r>
              <a:rPr lang="zh-CN" altLang="en-US" dirty="0"/>
              <a:t>在微信小程序中进行测试，会发现数据库以及百度地图服务中均以创建了路线。</a:t>
            </a:r>
            <a:endParaRPr lang="en-US" altLang="zh-CN" dirty="0"/>
          </a:p>
        </p:txBody>
      </p:sp>
      <p:grpSp>
        <p:nvGrpSpPr>
          <p:cNvPr id="6" name="组合 5">
            <a:extLst>
              <a:ext uri="{FF2B5EF4-FFF2-40B4-BE49-F238E27FC236}">
                <a16:creationId xmlns:a16="http://schemas.microsoft.com/office/drawing/2014/main" id="{70A8D7C1-B198-4AAD-8975-3C4069462F73}"/>
              </a:ext>
            </a:extLst>
          </p:cNvPr>
          <p:cNvGrpSpPr/>
          <p:nvPr/>
        </p:nvGrpSpPr>
        <p:grpSpPr>
          <a:xfrm>
            <a:off x="525105" y="2275830"/>
            <a:ext cx="5819775" cy="3078236"/>
            <a:chOff x="525105" y="2275830"/>
            <a:chExt cx="5819775" cy="3078236"/>
          </a:xfrm>
        </p:grpSpPr>
        <p:pic>
          <p:nvPicPr>
            <p:cNvPr id="7" name="图片 6">
              <a:extLst>
                <a:ext uri="{FF2B5EF4-FFF2-40B4-BE49-F238E27FC236}">
                  <a16:creationId xmlns:a16="http://schemas.microsoft.com/office/drawing/2014/main" id="{B9C3B4C8-DDF0-4486-842E-8C0DB13C7D89}"/>
                </a:ext>
              </a:extLst>
            </p:cNvPr>
            <p:cNvPicPr>
              <a:picLocks noChangeAspect="1"/>
            </p:cNvPicPr>
            <p:nvPr/>
          </p:nvPicPr>
          <p:blipFill>
            <a:blip r:embed="rId2"/>
            <a:stretch>
              <a:fillRect/>
            </a:stretch>
          </p:blipFill>
          <p:spPr>
            <a:xfrm>
              <a:off x="525105" y="2275830"/>
              <a:ext cx="5819775" cy="2447925"/>
            </a:xfrm>
            <a:prstGeom prst="rect">
              <a:avLst/>
            </a:prstGeom>
            <a:ln>
              <a:solidFill>
                <a:srgbClr val="B60004"/>
              </a:solidFill>
              <a:prstDash val="dash"/>
            </a:ln>
          </p:spPr>
        </p:pic>
        <p:sp>
          <p:nvSpPr>
            <p:cNvPr id="8" name="标题 2">
              <a:extLst>
                <a:ext uri="{FF2B5EF4-FFF2-40B4-BE49-F238E27FC236}">
                  <a16:creationId xmlns:a16="http://schemas.microsoft.com/office/drawing/2014/main" id="{742B75D8-E13F-49AA-8163-B0EE169AC615}"/>
                </a:ext>
              </a:extLst>
            </p:cNvPr>
            <p:cNvSpPr txBox="1">
              <a:spLocks/>
            </p:cNvSpPr>
            <p:nvPr/>
          </p:nvSpPr>
          <p:spPr>
            <a:xfrm>
              <a:off x="1894464" y="4836876"/>
              <a:ext cx="2389860" cy="517190"/>
            </a:xfrm>
            <a:prstGeom prst="rect">
              <a:avLst/>
            </a:prstGeom>
          </p:spPr>
          <p:txBody>
            <a:bodyPr anchor="ctr" anchorCtr="0"/>
            <a:lstStyle>
              <a:lvl1pPr algn="l" rtl="0" eaLnBrk="1" fontAlgn="base" hangingPunct="1">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1" fontAlgn="base" hangingPunct="1">
                <a:spcBef>
                  <a:spcPct val="0"/>
                </a:spcBef>
                <a:spcAft>
                  <a:spcPct val="0"/>
                </a:spcAft>
                <a:defRPr sz="3200" b="1">
                  <a:solidFill>
                    <a:schemeClr val="tx1"/>
                  </a:solidFill>
                  <a:latin typeface="黑体" pitchFamily="49" charset="-122"/>
                  <a:ea typeface="黑体" pitchFamily="49" charset="-122"/>
                </a:defRPr>
              </a:lvl2pPr>
              <a:lvl3pPr algn="l" rtl="0" eaLnBrk="1" fontAlgn="base" hangingPunct="1">
                <a:spcBef>
                  <a:spcPct val="0"/>
                </a:spcBef>
                <a:spcAft>
                  <a:spcPct val="0"/>
                </a:spcAft>
                <a:defRPr sz="3200" b="1">
                  <a:solidFill>
                    <a:schemeClr val="tx1"/>
                  </a:solidFill>
                  <a:latin typeface="黑体" pitchFamily="49" charset="-122"/>
                  <a:ea typeface="黑体" pitchFamily="49" charset="-122"/>
                </a:defRPr>
              </a:lvl3pPr>
              <a:lvl4pPr algn="l" rtl="0" eaLnBrk="1" fontAlgn="base" hangingPunct="1">
                <a:spcBef>
                  <a:spcPct val="0"/>
                </a:spcBef>
                <a:spcAft>
                  <a:spcPct val="0"/>
                </a:spcAft>
                <a:defRPr sz="3200" b="1">
                  <a:solidFill>
                    <a:schemeClr val="tx1"/>
                  </a:solidFill>
                  <a:latin typeface="黑体" pitchFamily="49" charset="-122"/>
                  <a:ea typeface="黑体" pitchFamily="49" charset="-122"/>
                </a:defRPr>
              </a:lvl4pPr>
              <a:lvl5pPr algn="l" rtl="0" eaLnBrk="1" fontAlgn="base" hangingPunct="1">
                <a:spcBef>
                  <a:spcPct val="0"/>
                </a:spcBef>
                <a:spcAft>
                  <a:spcPct val="0"/>
                </a:spcAft>
                <a:defRPr sz="3200" b="1">
                  <a:solidFill>
                    <a:schemeClr val="tx1"/>
                  </a:solidFill>
                  <a:latin typeface="黑体" pitchFamily="49" charset="-122"/>
                  <a:ea typeface="黑体" pitchFamily="49" charset="-122"/>
                </a:defRPr>
              </a:lvl5pPr>
              <a:lvl6pPr marL="609585" algn="l" rtl="0" eaLnBrk="1" fontAlgn="base" hangingPunct="1">
                <a:spcBef>
                  <a:spcPct val="0"/>
                </a:spcBef>
                <a:spcAft>
                  <a:spcPct val="0"/>
                </a:spcAft>
                <a:defRPr sz="3200" b="1">
                  <a:solidFill>
                    <a:schemeClr val="tx1"/>
                  </a:solidFill>
                  <a:latin typeface="黑体" pitchFamily="49" charset="-122"/>
                  <a:ea typeface="黑体" pitchFamily="49" charset="-122"/>
                </a:defRPr>
              </a:lvl6pPr>
              <a:lvl7pPr marL="1219170" algn="l" rtl="0" eaLnBrk="1" fontAlgn="base" hangingPunct="1">
                <a:spcBef>
                  <a:spcPct val="0"/>
                </a:spcBef>
                <a:spcAft>
                  <a:spcPct val="0"/>
                </a:spcAft>
                <a:defRPr sz="3200" b="1">
                  <a:solidFill>
                    <a:schemeClr val="tx1"/>
                  </a:solidFill>
                  <a:latin typeface="黑体" pitchFamily="49" charset="-122"/>
                  <a:ea typeface="黑体" pitchFamily="49" charset="-122"/>
                </a:defRPr>
              </a:lvl7pPr>
              <a:lvl8pPr marL="1828754" algn="l" rtl="0" eaLnBrk="1" fontAlgn="base" hangingPunct="1">
                <a:spcBef>
                  <a:spcPct val="0"/>
                </a:spcBef>
                <a:spcAft>
                  <a:spcPct val="0"/>
                </a:spcAft>
                <a:defRPr sz="3200" b="1">
                  <a:solidFill>
                    <a:schemeClr val="tx1"/>
                  </a:solidFill>
                  <a:latin typeface="黑体" pitchFamily="49" charset="-122"/>
                  <a:ea typeface="黑体" pitchFamily="49" charset="-122"/>
                </a:defRPr>
              </a:lvl8pPr>
              <a:lvl9pPr marL="2438339" algn="l" rtl="0" eaLnBrk="1" fontAlgn="base" hangingPunct="1">
                <a:spcBef>
                  <a:spcPct val="0"/>
                </a:spcBef>
                <a:spcAft>
                  <a:spcPct val="0"/>
                </a:spcAft>
                <a:defRPr sz="3200" b="1">
                  <a:solidFill>
                    <a:schemeClr val="tx1"/>
                  </a:solidFill>
                  <a:latin typeface="黑体" pitchFamily="49" charset="-122"/>
                  <a:ea typeface="黑体" pitchFamily="49" charset="-122"/>
                </a:defRPr>
              </a:lvl9pPr>
            </a:lstStyle>
            <a:p>
              <a:r>
                <a:rPr lang="en-US" altLang="zh-CN" sz="1600" dirty="0"/>
                <a:t>MongoDB</a:t>
              </a:r>
              <a:r>
                <a:rPr lang="zh-CN" altLang="en-US" sz="1600" dirty="0"/>
                <a:t>中的数据</a:t>
              </a:r>
            </a:p>
          </p:txBody>
        </p:sp>
      </p:grpSp>
      <p:grpSp>
        <p:nvGrpSpPr>
          <p:cNvPr id="9" name="组合 8">
            <a:extLst>
              <a:ext uri="{FF2B5EF4-FFF2-40B4-BE49-F238E27FC236}">
                <a16:creationId xmlns:a16="http://schemas.microsoft.com/office/drawing/2014/main" id="{AEC6F5A6-0B1E-45CD-88C3-6BA23B42E3EC}"/>
              </a:ext>
            </a:extLst>
          </p:cNvPr>
          <p:cNvGrpSpPr/>
          <p:nvPr/>
        </p:nvGrpSpPr>
        <p:grpSpPr>
          <a:xfrm>
            <a:off x="7132995" y="2153666"/>
            <a:ext cx="4533900" cy="3675972"/>
            <a:chOff x="7132995" y="2153666"/>
            <a:chExt cx="4533900" cy="3675972"/>
          </a:xfrm>
        </p:grpSpPr>
        <p:pic>
          <p:nvPicPr>
            <p:cNvPr id="10" name="图片 9">
              <a:extLst>
                <a:ext uri="{FF2B5EF4-FFF2-40B4-BE49-F238E27FC236}">
                  <a16:creationId xmlns:a16="http://schemas.microsoft.com/office/drawing/2014/main" id="{BC692EBF-CEB4-4788-A753-CF9308D109F9}"/>
                </a:ext>
              </a:extLst>
            </p:cNvPr>
            <p:cNvPicPr>
              <a:picLocks noChangeAspect="1"/>
            </p:cNvPicPr>
            <p:nvPr/>
          </p:nvPicPr>
          <p:blipFill>
            <a:blip r:embed="rId3"/>
            <a:stretch>
              <a:fillRect/>
            </a:stretch>
          </p:blipFill>
          <p:spPr>
            <a:xfrm>
              <a:off x="7132995" y="2153666"/>
              <a:ext cx="4533900" cy="3200400"/>
            </a:xfrm>
            <a:prstGeom prst="rect">
              <a:avLst/>
            </a:prstGeom>
            <a:ln>
              <a:solidFill>
                <a:srgbClr val="B60004"/>
              </a:solidFill>
              <a:prstDash val="dash"/>
            </a:ln>
          </p:spPr>
        </p:pic>
        <p:sp>
          <p:nvSpPr>
            <p:cNvPr id="11" name="标题 2">
              <a:extLst>
                <a:ext uri="{FF2B5EF4-FFF2-40B4-BE49-F238E27FC236}">
                  <a16:creationId xmlns:a16="http://schemas.microsoft.com/office/drawing/2014/main" id="{FEBF1791-AC7F-4F9E-BB5C-93B568C28F6C}"/>
                </a:ext>
              </a:extLst>
            </p:cNvPr>
            <p:cNvSpPr txBox="1">
              <a:spLocks/>
            </p:cNvSpPr>
            <p:nvPr/>
          </p:nvSpPr>
          <p:spPr>
            <a:xfrm>
              <a:off x="8316577" y="5312448"/>
              <a:ext cx="2653227" cy="517190"/>
            </a:xfrm>
            <a:prstGeom prst="rect">
              <a:avLst/>
            </a:prstGeom>
          </p:spPr>
          <p:txBody>
            <a:bodyPr anchor="ctr" anchorCtr="0"/>
            <a:lstStyle>
              <a:lvl1pPr algn="l" rtl="0" eaLnBrk="1" fontAlgn="base" hangingPunct="1">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1" fontAlgn="base" hangingPunct="1">
                <a:spcBef>
                  <a:spcPct val="0"/>
                </a:spcBef>
                <a:spcAft>
                  <a:spcPct val="0"/>
                </a:spcAft>
                <a:defRPr sz="3200" b="1">
                  <a:solidFill>
                    <a:schemeClr val="tx1"/>
                  </a:solidFill>
                  <a:latin typeface="黑体" pitchFamily="49" charset="-122"/>
                  <a:ea typeface="黑体" pitchFamily="49" charset="-122"/>
                </a:defRPr>
              </a:lvl2pPr>
              <a:lvl3pPr algn="l" rtl="0" eaLnBrk="1" fontAlgn="base" hangingPunct="1">
                <a:spcBef>
                  <a:spcPct val="0"/>
                </a:spcBef>
                <a:spcAft>
                  <a:spcPct val="0"/>
                </a:spcAft>
                <a:defRPr sz="3200" b="1">
                  <a:solidFill>
                    <a:schemeClr val="tx1"/>
                  </a:solidFill>
                  <a:latin typeface="黑体" pitchFamily="49" charset="-122"/>
                  <a:ea typeface="黑体" pitchFamily="49" charset="-122"/>
                </a:defRPr>
              </a:lvl3pPr>
              <a:lvl4pPr algn="l" rtl="0" eaLnBrk="1" fontAlgn="base" hangingPunct="1">
                <a:spcBef>
                  <a:spcPct val="0"/>
                </a:spcBef>
                <a:spcAft>
                  <a:spcPct val="0"/>
                </a:spcAft>
                <a:defRPr sz="3200" b="1">
                  <a:solidFill>
                    <a:schemeClr val="tx1"/>
                  </a:solidFill>
                  <a:latin typeface="黑体" pitchFamily="49" charset="-122"/>
                  <a:ea typeface="黑体" pitchFamily="49" charset="-122"/>
                </a:defRPr>
              </a:lvl4pPr>
              <a:lvl5pPr algn="l" rtl="0" eaLnBrk="1" fontAlgn="base" hangingPunct="1">
                <a:spcBef>
                  <a:spcPct val="0"/>
                </a:spcBef>
                <a:spcAft>
                  <a:spcPct val="0"/>
                </a:spcAft>
                <a:defRPr sz="3200" b="1">
                  <a:solidFill>
                    <a:schemeClr val="tx1"/>
                  </a:solidFill>
                  <a:latin typeface="黑体" pitchFamily="49" charset="-122"/>
                  <a:ea typeface="黑体" pitchFamily="49" charset="-122"/>
                </a:defRPr>
              </a:lvl5pPr>
              <a:lvl6pPr marL="609585" algn="l" rtl="0" eaLnBrk="1" fontAlgn="base" hangingPunct="1">
                <a:spcBef>
                  <a:spcPct val="0"/>
                </a:spcBef>
                <a:spcAft>
                  <a:spcPct val="0"/>
                </a:spcAft>
                <a:defRPr sz="3200" b="1">
                  <a:solidFill>
                    <a:schemeClr val="tx1"/>
                  </a:solidFill>
                  <a:latin typeface="黑体" pitchFamily="49" charset="-122"/>
                  <a:ea typeface="黑体" pitchFamily="49" charset="-122"/>
                </a:defRPr>
              </a:lvl6pPr>
              <a:lvl7pPr marL="1219170" algn="l" rtl="0" eaLnBrk="1" fontAlgn="base" hangingPunct="1">
                <a:spcBef>
                  <a:spcPct val="0"/>
                </a:spcBef>
                <a:spcAft>
                  <a:spcPct val="0"/>
                </a:spcAft>
                <a:defRPr sz="3200" b="1">
                  <a:solidFill>
                    <a:schemeClr val="tx1"/>
                  </a:solidFill>
                  <a:latin typeface="黑体" pitchFamily="49" charset="-122"/>
                  <a:ea typeface="黑体" pitchFamily="49" charset="-122"/>
                </a:defRPr>
              </a:lvl7pPr>
              <a:lvl8pPr marL="1828754" algn="l" rtl="0" eaLnBrk="1" fontAlgn="base" hangingPunct="1">
                <a:spcBef>
                  <a:spcPct val="0"/>
                </a:spcBef>
                <a:spcAft>
                  <a:spcPct val="0"/>
                </a:spcAft>
                <a:defRPr sz="3200" b="1">
                  <a:solidFill>
                    <a:schemeClr val="tx1"/>
                  </a:solidFill>
                  <a:latin typeface="黑体" pitchFamily="49" charset="-122"/>
                  <a:ea typeface="黑体" pitchFamily="49" charset="-122"/>
                </a:defRPr>
              </a:lvl8pPr>
              <a:lvl9pPr marL="2438339" algn="l" rtl="0" eaLnBrk="1" fontAlgn="base" hangingPunct="1">
                <a:spcBef>
                  <a:spcPct val="0"/>
                </a:spcBef>
                <a:spcAft>
                  <a:spcPct val="0"/>
                </a:spcAft>
                <a:defRPr sz="3200" b="1">
                  <a:solidFill>
                    <a:schemeClr val="tx1"/>
                  </a:solidFill>
                  <a:latin typeface="黑体" pitchFamily="49" charset="-122"/>
                  <a:ea typeface="黑体" pitchFamily="49" charset="-122"/>
                </a:defRPr>
              </a:lvl9pPr>
            </a:lstStyle>
            <a:p>
              <a:r>
                <a:rPr lang="zh-CN" altLang="en-US" sz="1600" dirty="0"/>
                <a:t>百度地图鹰眼服务中的数据</a:t>
              </a:r>
            </a:p>
          </p:txBody>
        </p:sp>
      </p:grpSp>
    </p:spTree>
    <p:extLst>
      <p:ext uri="{BB962C8B-B14F-4D97-AF65-F5344CB8AC3E}">
        <p14:creationId xmlns:p14="http://schemas.microsoft.com/office/powerpoint/2010/main" val="87744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骑行路线服务</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实现删除路线服务</a:t>
            </a:r>
          </a:p>
        </p:txBody>
      </p:sp>
      <p:sp>
        <p:nvSpPr>
          <p:cNvPr id="5" name="文本占位符 1">
            <a:extLst>
              <a:ext uri="{FF2B5EF4-FFF2-40B4-BE49-F238E27FC236}">
                <a16:creationId xmlns:a16="http://schemas.microsoft.com/office/drawing/2014/main" id="{9E32DCB5-9D40-4682-99C3-9068AA80CA21}"/>
              </a:ext>
            </a:extLst>
          </p:cNvPr>
          <p:cNvSpPr>
            <a:spLocks noGrp="1"/>
          </p:cNvSpPr>
          <p:nvPr>
            <p:ph type="body" sz="quarter" idx="11"/>
          </p:nvPr>
        </p:nvSpPr>
        <p:spPr>
          <a:xfrm>
            <a:off x="710881" y="1590102"/>
            <a:ext cx="10749598" cy="814051"/>
          </a:xfrm>
        </p:spPr>
        <p:txBody>
          <a:bodyPr/>
          <a:lstStyle/>
          <a:p>
            <a:r>
              <a:rPr lang="zh-CN" altLang="en-US" dirty="0"/>
              <a:t>删除路线接口服务地址：</a:t>
            </a:r>
            <a:r>
              <a:rPr lang="en-US" altLang="zh-CN" dirty="0">
                <a:hlinkClick r:id="rId2"/>
              </a:rPr>
              <a:t>https://mock-java.itheima.net/project/3051/interface/api/37289</a:t>
            </a:r>
            <a:endParaRPr lang="en-US" altLang="zh-CN" dirty="0"/>
          </a:p>
          <a:p>
            <a:r>
              <a:rPr lang="zh-CN" altLang="en-US" dirty="0"/>
              <a:t>需要注意的是，该接口是</a:t>
            </a:r>
            <a:r>
              <a:rPr lang="en-US" altLang="zh-CN" dirty="0"/>
              <a:t>DELETE</a:t>
            </a:r>
            <a:r>
              <a:rPr lang="zh-CN" altLang="en-US" dirty="0"/>
              <a:t>请求，请求参数为路线</a:t>
            </a:r>
            <a:r>
              <a:rPr lang="en-US" altLang="zh-CN" dirty="0"/>
              <a:t>id</a:t>
            </a:r>
            <a:r>
              <a:rPr lang="zh-CN" altLang="en-US" dirty="0"/>
              <a:t>，没有返回数据。</a:t>
            </a:r>
            <a:endParaRPr lang="en-US" altLang="zh-CN" dirty="0"/>
          </a:p>
          <a:p>
            <a:endParaRPr lang="zh-CN" altLang="en-US" dirty="0"/>
          </a:p>
        </p:txBody>
      </p:sp>
      <p:pic>
        <p:nvPicPr>
          <p:cNvPr id="6" name="图片 5">
            <a:extLst>
              <a:ext uri="{FF2B5EF4-FFF2-40B4-BE49-F238E27FC236}">
                <a16:creationId xmlns:a16="http://schemas.microsoft.com/office/drawing/2014/main" id="{33AB7800-0C02-4C2A-8980-716C297D95EA}"/>
              </a:ext>
            </a:extLst>
          </p:cNvPr>
          <p:cNvPicPr>
            <a:picLocks noChangeAspect="1"/>
          </p:cNvPicPr>
          <p:nvPr/>
        </p:nvPicPr>
        <p:blipFill>
          <a:blip r:embed="rId3"/>
          <a:stretch>
            <a:fillRect/>
          </a:stretch>
        </p:blipFill>
        <p:spPr>
          <a:xfrm>
            <a:off x="731521" y="2486600"/>
            <a:ext cx="9057323" cy="3918966"/>
          </a:xfrm>
          <a:prstGeom prst="rect">
            <a:avLst/>
          </a:prstGeom>
          <a:ln>
            <a:solidFill>
              <a:srgbClr val="B60004"/>
            </a:solidFill>
            <a:prstDash val="dash"/>
          </a:ln>
        </p:spPr>
      </p:pic>
    </p:spTree>
    <p:extLst>
      <p:ext uri="{BB962C8B-B14F-4D97-AF65-F5344CB8AC3E}">
        <p14:creationId xmlns:p14="http://schemas.microsoft.com/office/powerpoint/2010/main" val="161357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180780F-C9DB-2444-81D9-0C48F0501E10}"/>
              </a:ext>
            </a:extLst>
          </p:cNvPr>
          <p:cNvSpPr>
            <a:spLocks noGrp="1"/>
          </p:cNvSpPr>
          <p:nvPr>
            <p:ph type="ctrTitle"/>
          </p:nvPr>
        </p:nvSpPr>
        <p:spPr>
          <a:xfrm>
            <a:off x="5239173" y="2677478"/>
            <a:ext cx="6725920" cy="548322"/>
          </a:xfrm>
        </p:spPr>
        <p:txBody>
          <a:bodyPr>
            <a:normAutofit fontScale="90000"/>
          </a:bodyPr>
          <a:lstStyle/>
          <a:p>
            <a:r>
              <a:rPr lang="zh-CN" altLang="en-US" dirty="0"/>
              <a:t>上报地理位置</a:t>
            </a:r>
          </a:p>
        </p:txBody>
      </p:sp>
      <p:sp>
        <p:nvSpPr>
          <p:cNvPr id="5" name="文本占位符 4">
            <a:extLst>
              <a:ext uri="{FF2B5EF4-FFF2-40B4-BE49-F238E27FC236}">
                <a16:creationId xmlns:a16="http://schemas.microsoft.com/office/drawing/2014/main" id="{E7AC8956-CADA-F84A-BC5C-542D3650A295}"/>
              </a:ext>
            </a:extLst>
          </p:cNvPr>
          <p:cNvSpPr>
            <a:spLocks noGrp="1"/>
          </p:cNvSpPr>
          <p:nvPr>
            <p:ph type="body" sz="quarter" idx="11"/>
          </p:nvPr>
        </p:nvSpPr>
        <p:spPr/>
        <p:txBody>
          <a:bodyPr/>
          <a:lstStyle/>
          <a:p>
            <a:r>
              <a:rPr lang="en-US" altLang="zh-CN" dirty="0"/>
              <a:t>06</a:t>
            </a:r>
            <a:endParaRPr lang="zh-CN" altLang="en-US" dirty="0"/>
          </a:p>
        </p:txBody>
      </p:sp>
    </p:spTree>
    <p:extLst>
      <p:ext uri="{BB962C8B-B14F-4D97-AF65-F5344CB8AC3E}">
        <p14:creationId xmlns:p14="http://schemas.microsoft.com/office/powerpoint/2010/main" val="1654867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百度地图鹰眼轨迹服务</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鹰眼轨迹服务基本概念</a:t>
            </a:r>
          </a:p>
        </p:txBody>
      </p:sp>
      <p:sp>
        <p:nvSpPr>
          <p:cNvPr id="21" name="文本占位符 1">
            <a:extLst>
              <a:ext uri="{FF2B5EF4-FFF2-40B4-BE49-F238E27FC236}">
                <a16:creationId xmlns:a16="http://schemas.microsoft.com/office/drawing/2014/main" id="{AF3966F1-171E-4B43-8269-2916EF181B26}"/>
              </a:ext>
            </a:extLst>
          </p:cNvPr>
          <p:cNvSpPr>
            <a:spLocks noGrp="1"/>
          </p:cNvSpPr>
          <p:nvPr>
            <p:ph type="body" sz="quarter" idx="11"/>
          </p:nvPr>
        </p:nvSpPr>
        <p:spPr>
          <a:xfrm>
            <a:off x="710880" y="1590102"/>
            <a:ext cx="11084879" cy="4800538"/>
          </a:xfrm>
        </p:spPr>
        <p:txBody>
          <a:bodyPr/>
          <a:lstStyle/>
          <a:p>
            <a:r>
              <a:rPr lang="en-US" altLang="zh-CN" dirty="0"/>
              <a:t>service </a:t>
            </a:r>
          </a:p>
          <a:p>
            <a:pPr lvl="1"/>
            <a:r>
              <a:rPr lang="zh-CN" altLang="en-US" dirty="0"/>
              <a:t>一个</a:t>
            </a:r>
            <a:r>
              <a:rPr lang="en-US" altLang="zh-CN" dirty="0"/>
              <a:t>service</a:t>
            </a:r>
            <a:r>
              <a:rPr lang="zh-CN" altLang="en-US" dirty="0"/>
              <a:t>（即鹰眼轨迹服务）对应一个轨迹管理系统，一个</a:t>
            </a:r>
            <a:r>
              <a:rPr lang="en-US" altLang="zh-CN" dirty="0"/>
              <a:t>service</a:t>
            </a:r>
            <a:r>
              <a:rPr lang="zh-CN" altLang="en-US" dirty="0"/>
              <a:t>里可管理多个终端设备（即</a:t>
            </a:r>
            <a:r>
              <a:rPr lang="en-US" altLang="zh-CN" dirty="0"/>
              <a:t>entity</a:t>
            </a:r>
            <a:r>
              <a:rPr lang="zh-CN" altLang="en-US" dirty="0"/>
              <a:t>），</a:t>
            </a:r>
            <a:r>
              <a:rPr lang="en-US" altLang="zh-CN" dirty="0"/>
              <a:t>service</a:t>
            </a:r>
            <a:r>
              <a:rPr lang="zh-CN" altLang="en-US" dirty="0"/>
              <a:t>的唯一标识符是</a:t>
            </a:r>
            <a:r>
              <a:rPr lang="en-US" altLang="zh-CN" dirty="0" err="1"/>
              <a:t>service_id</a:t>
            </a:r>
            <a:r>
              <a:rPr lang="zh-CN" altLang="en-US" dirty="0"/>
              <a:t>。</a:t>
            </a:r>
            <a:endParaRPr lang="en-US" altLang="zh-CN" dirty="0"/>
          </a:p>
          <a:p>
            <a:r>
              <a:rPr lang="en-US" altLang="zh-CN" dirty="0"/>
              <a:t>entity</a:t>
            </a:r>
          </a:p>
          <a:p>
            <a:pPr lvl="1"/>
            <a:r>
              <a:rPr lang="zh-CN" altLang="en-US" dirty="0"/>
              <a:t>一个</a:t>
            </a:r>
            <a:r>
              <a:rPr lang="en-US" altLang="zh-CN" dirty="0"/>
              <a:t>entity</a:t>
            </a:r>
            <a:r>
              <a:rPr lang="zh-CN" altLang="en-US" dirty="0"/>
              <a:t>代表现实中一个被追踪轨迹的终端设备，它可以是一个人、一辆车或者任何运动物体。同一个</a:t>
            </a:r>
            <a:r>
              <a:rPr lang="en-US" altLang="zh-CN" dirty="0"/>
              <a:t>service</a:t>
            </a:r>
            <a:r>
              <a:rPr lang="zh-CN" altLang="en-US" dirty="0"/>
              <a:t>中，</a:t>
            </a:r>
            <a:r>
              <a:rPr lang="en-US" altLang="zh-CN" dirty="0"/>
              <a:t>entity</a:t>
            </a:r>
            <a:r>
              <a:rPr lang="zh-CN" altLang="en-US" dirty="0"/>
              <a:t>以</a:t>
            </a:r>
            <a:r>
              <a:rPr lang="en-US" altLang="zh-CN" dirty="0" err="1"/>
              <a:t>entity_name</a:t>
            </a:r>
            <a:r>
              <a:rPr lang="zh-CN" altLang="en-US" dirty="0"/>
              <a:t>作为唯一标识。</a:t>
            </a:r>
            <a:endParaRPr lang="en-US" altLang="zh-CN" dirty="0"/>
          </a:p>
          <a:p>
            <a:r>
              <a:rPr lang="en-US" altLang="zh-CN" dirty="0"/>
              <a:t>track</a:t>
            </a:r>
          </a:p>
          <a:p>
            <a:pPr lvl="1"/>
            <a:r>
              <a:rPr lang="en-US" altLang="zh-CN" dirty="0"/>
              <a:t>entity</a:t>
            </a:r>
            <a:r>
              <a:rPr lang="zh-CN" altLang="en-US" dirty="0"/>
              <a:t>移动所产生的连续轨迹被称为</a:t>
            </a:r>
            <a:r>
              <a:rPr lang="en-US" altLang="zh-CN" dirty="0"/>
              <a:t>track</a:t>
            </a:r>
            <a:r>
              <a:rPr lang="zh-CN" altLang="en-US" dirty="0"/>
              <a:t>，</a:t>
            </a:r>
            <a:r>
              <a:rPr lang="en-US" altLang="zh-CN" dirty="0"/>
              <a:t>track</a:t>
            </a:r>
            <a:r>
              <a:rPr lang="zh-CN" altLang="en-US" dirty="0"/>
              <a:t>由一系列轨迹点（</a:t>
            </a:r>
            <a:r>
              <a:rPr lang="en-US" altLang="zh-CN" dirty="0"/>
              <a:t>point</a:t>
            </a:r>
            <a:r>
              <a:rPr lang="zh-CN" altLang="en-US" dirty="0"/>
              <a:t>）组成。</a:t>
            </a:r>
            <a:endParaRPr lang="en-US" altLang="zh-CN" dirty="0"/>
          </a:p>
          <a:p>
            <a:r>
              <a:rPr lang="en-US" altLang="zh-CN" dirty="0"/>
              <a:t>fence</a:t>
            </a:r>
          </a:p>
          <a:p>
            <a:pPr lvl="1"/>
            <a:r>
              <a:rPr lang="en-US" altLang="zh-CN" dirty="0"/>
              <a:t>fence</a:t>
            </a:r>
            <a:r>
              <a:rPr lang="zh-CN" altLang="en-US" dirty="0"/>
              <a:t>即地理围栏，是指一定范围（如：圆形、多边形、线型、行政区）的虚拟地理区域。当</a:t>
            </a:r>
            <a:r>
              <a:rPr lang="en-US" altLang="zh-CN" dirty="0"/>
              <a:t>entity</a:t>
            </a:r>
            <a:r>
              <a:rPr lang="zh-CN" altLang="en-US" dirty="0"/>
              <a:t>进入</a:t>
            </a:r>
            <a:r>
              <a:rPr lang="en-US" altLang="zh-CN" dirty="0"/>
              <a:t>/</a:t>
            </a:r>
            <a:r>
              <a:rPr lang="zh-CN" altLang="en-US" dirty="0"/>
              <a:t>离开该区域时，鹰眼将自动推送报警至开发者。开发者接收到报警后，可进行业务处理。</a:t>
            </a:r>
            <a:endParaRPr lang="en-US" altLang="zh-CN" dirty="0"/>
          </a:p>
          <a:p>
            <a:r>
              <a:rPr lang="zh-CN" altLang="en-US" dirty="0"/>
              <a:t>更多说明：</a:t>
            </a:r>
            <a:r>
              <a:rPr lang="en-US" altLang="zh-CN" dirty="0">
                <a:hlinkClick r:id="rId2"/>
              </a:rPr>
              <a:t>https://lbsyun.baidu.com/index.php?title=yingyan/guide/concept</a:t>
            </a:r>
            <a:r>
              <a:rPr lang="en-US" altLang="zh-CN" dirty="0"/>
              <a:t> </a:t>
            </a:r>
            <a:endParaRPr lang="zh-CN" altLang="en-US" dirty="0"/>
          </a:p>
        </p:txBody>
      </p:sp>
    </p:spTree>
    <p:extLst>
      <p:ext uri="{BB962C8B-B14F-4D97-AF65-F5344CB8AC3E}">
        <p14:creationId xmlns:p14="http://schemas.microsoft.com/office/powerpoint/2010/main" val="52933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anim calcmode="lin" valueType="num">
                                      <p:cBhvr additive="base">
                                        <p:cTn id="11"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 calcmode="lin" valueType="num">
                                      <p:cBhvr additive="base">
                                        <p:cTn id="17" dur="500" fill="hold"/>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1">
                                            <p:txEl>
                                              <p:pRg st="3" end="3"/>
                                            </p:txEl>
                                          </p:spTgt>
                                        </p:tgtEl>
                                        <p:attrNameLst>
                                          <p:attrName>style.visibility</p:attrName>
                                        </p:attrNameLst>
                                      </p:cBhvr>
                                      <p:to>
                                        <p:strVal val="visible"/>
                                      </p:to>
                                    </p:set>
                                    <p:anim calcmode="lin" valueType="num">
                                      <p:cBhvr additive="base">
                                        <p:cTn id="21" dur="500" fill="hold"/>
                                        <p:tgtEl>
                                          <p:spTgt spid="21">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 calcmode="lin" valueType="num">
                                      <p:cBhvr additive="base">
                                        <p:cTn id="27" dur="500" fill="hold"/>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1">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
                                            <p:txEl>
                                              <p:pRg st="5" end="5"/>
                                            </p:txEl>
                                          </p:spTgt>
                                        </p:tgtEl>
                                        <p:attrNameLst>
                                          <p:attrName>style.visibility</p:attrName>
                                        </p:attrNameLst>
                                      </p:cBhvr>
                                      <p:to>
                                        <p:strVal val="visible"/>
                                      </p:to>
                                    </p:set>
                                    <p:anim calcmode="lin" valueType="num">
                                      <p:cBhvr additive="base">
                                        <p:cTn id="31" dur="500" fill="hold"/>
                                        <p:tgtEl>
                                          <p:spTgt spid="2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1">
                                            <p:txEl>
                                              <p:pRg st="6" end="6"/>
                                            </p:txEl>
                                          </p:spTgt>
                                        </p:tgtEl>
                                        <p:attrNameLst>
                                          <p:attrName>style.visibility</p:attrName>
                                        </p:attrNameLst>
                                      </p:cBhvr>
                                      <p:to>
                                        <p:strVal val="visible"/>
                                      </p:to>
                                    </p:set>
                                    <p:anim calcmode="lin" valueType="num">
                                      <p:cBhvr additive="base">
                                        <p:cTn id="37" dur="500" fill="hold"/>
                                        <p:tgtEl>
                                          <p:spTgt spid="21">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1">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1">
                                            <p:txEl>
                                              <p:pRg st="7" end="7"/>
                                            </p:txEl>
                                          </p:spTgt>
                                        </p:tgtEl>
                                        <p:attrNameLst>
                                          <p:attrName>style.visibility</p:attrName>
                                        </p:attrNameLst>
                                      </p:cBhvr>
                                      <p:to>
                                        <p:strVal val="visible"/>
                                      </p:to>
                                    </p:set>
                                    <p:anim calcmode="lin" valueType="num">
                                      <p:cBhvr additive="base">
                                        <p:cTn id="41" dur="500" fill="hold"/>
                                        <p:tgtEl>
                                          <p:spTgt spid="21">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1">
                                            <p:txEl>
                                              <p:pRg st="8" end="8"/>
                                            </p:txEl>
                                          </p:spTgt>
                                        </p:tgtEl>
                                        <p:attrNameLst>
                                          <p:attrName>style.visibility</p:attrName>
                                        </p:attrNameLst>
                                      </p:cBhvr>
                                      <p:to>
                                        <p:strVal val="visible"/>
                                      </p:to>
                                    </p:set>
                                    <p:anim calcmode="lin" valueType="num">
                                      <p:cBhvr additive="base">
                                        <p:cTn id="47" dur="500" fill="hold"/>
                                        <p:tgtEl>
                                          <p:spTgt spid="21">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上报地理位置</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说明</a:t>
            </a:r>
          </a:p>
        </p:txBody>
      </p:sp>
      <p:sp>
        <p:nvSpPr>
          <p:cNvPr id="5" name="文本占位符 1">
            <a:extLst>
              <a:ext uri="{FF2B5EF4-FFF2-40B4-BE49-F238E27FC236}">
                <a16:creationId xmlns:a16="http://schemas.microsoft.com/office/drawing/2014/main" id="{164684D3-18FC-49BF-90AD-BE884E481AAE}"/>
              </a:ext>
            </a:extLst>
          </p:cNvPr>
          <p:cNvSpPr>
            <a:spLocks noGrp="1"/>
          </p:cNvSpPr>
          <p:nvPr>
            <p:ph type="body" sz="quarter" idx="11"/>
          </p:nvPr>
        </p:nvSpPr>
        <p:spPr>
          <a:xfrm>
            <a:off x="710881" y="1590102"/>
            <a:ext cx="10749598" cy="1231580"/>
          </a:xfrm>
        </p:spPr>
        <p:txBody>
          <a:bodyPr/>
          <a:lstStyle/>
          <a:p>
            <a:r>
              <a:rPr lang="zh-CN" altLang="en-US" dirty="0"/>
              <a:t>在骑行运动过程中，每隔</a:t>
            </a:r>
            <a:r>
              <a:rPr lang="en-US" altLang="zh-CN" dirty="0"/>
              <a:t>15</a:t>
            </a:r>
            <a:r>
              <a:rPr lang="zh-CN" altLang="en-US" dirty="0"/>
              <a:t>秒上报一次用户的地理位置，运动多个点组成运动轨迹。</a:t>
            </a:r>
            <a:endParaRPr lang="en-US" altLang="zh-CN" dirty="0"/>
          </a:p>
          <a:p>
            <a:r>
              <a:rPr lang="zh-CN" altLang="en-US" dirty="0"/>
              <a:t>接口文档地址：</a:t>
            </a:r>
            <a:r>
              <a:rPr lang="en-US" altLang="zh-CN" dirty="0">
                <a:hlinkClick r:id="rId2"/>
              </a:rPr>
              <a:t>https://mock-java.itheima.net/project/3051/interface/api/37277</a:t>
            </a:r>
            <a:endParaRPr lang="en-US" altLang="zh-CN" dirty="0"/>
          </a:p>
          <a:p>
            <a:r>
              <a:rPr lang="zh-CN" altLang="en-US" dirty="0"/>
              <a:t>请求参数如下：</a:t>
            </a:r>
          </a:p>
        </p:txBody>
      </p:sp>
      <p:pic>
        <p:nvPicPr>
          <p:cNvPr id="6" name="图片 5">
            <a:extLst>
              <a:ext uri="{FF2B5EF4-FFF2-40B4-BE49-F238E27FC236}">
                <a16:creationId xmlns:a16="http://schemas.microsoft.com/office/drawing/2014/main" id="{29AC3834-2F95-4EDD-B693-959E071AB9E3}"/>
              </a:ext>
            </a:extLst>
          </p:cNvPr>
          <p:cNvPicPr>
            <a:picLocks noChangeAspect="1"/>
          </p:cNvPicPr>
          <p:nvPr/>
        </p:nvPicPr>
        <p:blipFill>
          <a:blip r:embed="rId3"/>
          <a:stretch>
            <a:fillRect/>
          </a:stretch>
        </p:blipFill>
        <p:spPr>
          <a:xfrm>
            <a:off x="958845" y="2821682"/>
            <a:ext cx="10758488" cy="2040255"/>
          </a:xfrm>
          <a:prstGeom prst="rect">
            <a:avLst/>
          </a:prstGeom>
          <a:ln>
            <a:solidFill>
              <a:srgbClr val="B60004"/>
            </a:solidFill>
            <a:prstDash val="dash"/>
          </a:ln>
        </p:spPr>
      </p:pic>
      <p:sp>
        <p:nvSpPr>
          <p:cNvPr id="7" name="文本占位符 1">
            <a:extLst>
              <a:ext uri="{FF2B5EF4-FFF2-40B4-BE49-F238E27FC236}">
                <a16:creationId xmlns:a16="http://schemas.microsoft.com/office/drawing/2014/main" id="{B4E6D2F1-97FC-433F-87A5-744A615D6D48}"/>
              </a:ext>
            </a:extLst>
          </p:cNvPr>
          <p:cNvSpPr txBox="1">
            <a:spLocks/>
          </p:cNvSpPr>
          <p:nvPr/>
        </p:nvSpPr>
        <p:spPr>
          <a:xfrm>
            <a:off x="731521" y="4932730"/>
            <a:ext cx="10749598" cy="1247784"/>
          </a:xfrm>
          <a:prstGeom prst="rect">
            <a:avLst/>
          </a:prstGeom>
        </p:spPr>
        <p:txBody>
          <a:bodyPr/>
          <a:lstStyle>
            <a:lvl1pPr marL="360000" indent="-360000" algn="l" rtl="0" eaLnBrk="1" fontAlgn="base" hangingPunct="1">
              <a:lnSpc>
                <a:spcPct val="150000"/>
              </a:lnSpc>
              <a:spcBef>
                <a:spcPct val="20000"/>
              </a:spcBef>
              <a:spcAft>
                <a:spcPct val="0"/>
              </a:spcAft>
              <a:buClr>
                <a:srgbClr val="404040"/>
              </a:buClr>
              <a:buSzPct val="85000"/>
              <a:buFont typeface="Wingdings" pitchFamily="2" charset="2"/>
              <a:buChar char="l"/>
              <a:tabLst/>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gn="l" rtl="0" eaLnBrk="1" fontAlgn="base" hangingPunct="1">
              <a:lnSpc>
                <a:spcPct val="150000"/>
              </a:lnSpc>
              <a:spcBef>
                <a:spcPct val="20000"/>
              </a:spcBef>
              <a:spcAft>
                <a:spcPct val="0"/>
              </a:spcAft>
              <a:buFont typeface="Wingdings" pitchFamily="2" charset="2"/>
              <a:buChar char="l"/>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1" fontAlgn="base" hangingPunct="1">
              <a:lnSpc>
                <a:spcPct val="150000"/>
              </a:lnSpc>
              <a:spcBef>
                <a:spcPct val="20000"/>
              </a:spcBef>
              <a:spcAft>
                <a:spcPct val="0"/>
              </a:spcAft>
              <a:buFont typeface="Arial" panose="020B0604020202020204" pitchFamily="34" charset="0"/>
              <a:buChar char="•"/>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1" fontAlgn="base" hangingPunct="1">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1" fontAlgn="base" hangingPunct="1">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r>
              <a:rPr lang="zh-CN" altLang="en-US" dirty="0"/>
              <a:t>需要说明的是，运动过程中只是把位置上报给百度地图，</a:t>
            </a:r>
            <a:r>
              <a:rPr lang="en-US" altLang="zh-CN" dirty="0"/>
              <a:t>MongoDB</a:t>
            </a:r>
            <a:r>
              <a:rPr lang="zh-CN" altLang="en-US" dirty="0"/>
              <a:t>中不做存储，在运动结束后，将该路线中所有的运动轨迹点查询回来，存储到</a:t>
            </a:r>
            <a:r>
              <a:rPr lang="en-US" altLang="zh-CN" dirty="0"/>
              <a:t>MongoDB</a:t>
            </a:r>
            <a:r>
              <a:rPr lang="zh-CN" altLang="en-US" dirty="0"/>
              <a:t>中。</a:t>
            </a:r>
            <a:endParaRPr lang="en-US" altLang="zh-CN" dirty="0"/>
          </a:p>
          <a:p>
            <a:r>
              <a:rPr lang="zh-CN" altLang="en-US" dirty="0"/>
              <a:t>在上报运动地理位置时，同时需要更新用户自身的地理位置数据到</a:t>
            </a:r>
            <a:r>
              <a:rPr lang="en-US" altLang="zh-CN" dirty="0"/>
              <a:t>MongoDB</a:t>
            </a:r>
            <a:r>
              <a:rPr lang="zh-CN" altLang="en-US" dirty="0"/>
              <a:t>。</a:t>
            </a:r>
          </a:p>
        </p:txBody>
      </p:sp>
    </p:spTree>
    <p:extLst>
      <p:ext uri="{BB962C8B-B14F-4D97-AF65-F5344CB8AC3E}">
        <p14:creationId xmlns:p14="http://schemas.microsoft.com/office/powerpoint/2010/main" val="2712432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上报地理位置</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实现功能</a:t>
            </a:r>
          </a:p>
        </p:txBody>
      </p:sp>
      <p:sp>
        <p:nvSpPr>
          <p:cNvPr id="5" name="文本占位符 1">
            <a:extLst>
              <a:ext uri="{FF2B5EF4-FFF2-40B4-BE49-F238E27FC236}">
                <a16:creationId xmlns:a16="http://schemas.microsoft.com/office/drawing/2014/main" id="{3758A2E9-E910-4CC0-A479-5FC30FB5B8B2}"/>
              </a:ext>
            </a:extLst>
          </p:cNvPr>
          <p:cNvSpPr>
            <a:spLocks noGrp="1"/>
          </p:cNvSpPr>
          <p:nvPr>
            <p:ph type="body" sz="quarter" idx="11"/>
          </p:nvPr>
        </p:nvSpPr>
        <p:spPr>
          <a:xfrm>
            <a:off x="710881" y="1590102"/>
            <a:ext cx="10749598" cy="517190"/>
          </a:xfrm>
        </p:spPr>
        <p:txBody>
          <a:bodyPr/>
          <a:lstStyle/>
          <a:p>
            <a:r>
              <a:rPr lang="zh-CN" altLang="en-US" dirty="0"/>
              <a:t>编写</a:t>
            </a:r>
            <a:r>
              <a:rPr lang="en-US" altLang="zh-CN" dirty="0" err="1"/>
              <a:t>RunController</a:t>
            </a:r>
            <a:r>
              <a:rPr lang="zh-CN" altLang="en-US" dirty="0"/>
              <a:t>实现具体业务逻辑。</a:t>
            </a:r>
          </a:p>
        </p:txBody>
      </p:sp>
      <p:pic>
        <p:nvPicPr>
          <p:cNvPr id="6" name="图片 5">
            <a:extLst>
              <a:ext uri="{FF2B5EF4-FFF2-40B4-BE49-F238E27FC236}">
                <a16:creationId xmlns:a16="http://schemas.microsoft.com/office/drawing/2014/main" id="{2D87504E-35B1-413A-9C3B-443ADD3FA525}"/>
              </a:ext>
            </a:extLst>
          </p:cNvPr>
          <p:cNvPicPr>
            <a:picLocks noChangeAspect="1"/>
          </p:cNvPicPr>
          <p:nvPr/>
        </p:nvPicPr>
        <p:blipFill>
          <a:blip r:embed="rId2"/>
          <a:stretch>
            <a:fillRect/>
          </a:stretch>
        </p:blipFill>
        <p:spPr>
          <a:xfrm>
            <a:off x="710880" y="2178085"/>
            <a:ext cx="10377583" cy="4160234"/>
          </a:xfrm>
          <a:prstGeom prst="rect">
            <a:avLst/>
          </a:prstGeom>
          <a:ln>
            <a:solidFill>
              <a:srgbClr val="B60004"/>
            </a:solidFill>
            <a:prstDash val="dash"/>
          </a:ln>
        </p:spPr>
      </p:pic>
    </p:spTree>
    <p:extLst>
      <p:ext uri="{BB962C8B-B14F-4D97-AF65-F5344CB8AC3E}">
        <p14:creationId xmlns:p14="http://schemas.microsoft.com/office/powerpoint/2010/main" val="2588181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上报地理位置</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实现功能</a:t>
            </a:r>
          </a:p>
        </p:txBody>
      </p:sp>
      <p:sp>
        <p:nvSpPr>
          <p:cNvPr id="5" name="文本占位符 1">
            <a:extLst>
              <a:ext uri="{FF2B5EF4-FFF2-40B4-BE49-F238E27FC236}">
                <a16:creationId xmlns:a16="http://schemas.microsoft.com/office/drawing/2014/main" id="{7C23B1DA-5EDC-4572-8FB7-0DFA1DFCD18E}"/>
              </a:ext>
            </a:extLst>
          </p:cNvPr>
          <p:cNvSpPr>
            <a:spLocks noGrp="1"/>
          </p:cNvSpPr>
          <p:nvPr>
            <p:ph type="body" sz="quarter" idx="11"/>
          </p:nvPr>
        </p:nvSpPr>
        <p:spPr>
          <a:xfrm>
            <a:off x="710881" y="1590102"/>
            <a:ext cx="10749598" cy="517190"/>
          </a:xfrm>
        </p:spPr>
        <p:txBody>
          <a:bodyPr/>
          <a:lstStyle/>
          <a:p>
            <a:r>
              <a:rPr lang="zh-CN" altLang="en-US" dirty="0"/>
              <a:t>上报地理位置数据到百度地图服务。</a:t>
            </a:r>
          </a:p>
        </p:txBody>
      </p:sp>
      <p:pic>
        <p:nvPicPr>
          <p:cNvPr id="6" name="图片 5">
            <a:extLst>
              <a:ext uri="{FF2B5EF4-FFF2-40B4-BE49-F238E27FC236}">
                <a16:creationId xmlns:a16="http://schemas.microsoft.com/office/drawing/2014/main" id="{469D3146-7F0E-4904-B0FC-0EBF70E5ACD3}"/>
              </a:ext>
            </a:extLst>
          </p:cNvPr>
          <p:cNvPicPr>
            <a:picLocks noChangeAspect="1"/>
          </p:cNvPicPr>
          <p:nvPr/>
        </p:nvPicPr>
        <p:blipFill>
          <a:blip r:embed="rId2"/>
          <a:stretch>
            <a:fillRect/>
          </a:stretch>
        </p:blipFill>
        <p:spPr>
          <a:xfrm>
            <a:off x="901291" y="2107292"/>
            <a:ext cx="7597902" cy="4630674"/>
          </a:xfrm>
          <a:prstGeom prst="rect">
            <a:avLst/>
          </a:prstGeom>
          <a:ln>
            <a:solidFill>
              <a:srgbClr val="B60004"/>
            </a:solidFill>
            <a:prstDash val="dash"/>
          </a:ln>
        </p:spPr>
      </p:pic>
    </p:spTree>
    <p:extLst>
      <p:ext uri="{BB962C8B-B14F-4D97-AF65-F5344CB8AC3E}">
        <p14:creationId xmlns:p14="http://schemas.microsoft.com/office/powerpoint/2010/main" val="2326454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上报地理位置</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单元测试</a:t>
            </a:r>
          </a:p>
        </p:txBody>
      </p:sp>
      <p:sp>
        <p:nvSpPr>
          <p:cNvPr id="8" name="文本占位符 1">
            <a:extLst>
              <a:ext uri="{FF2B5EF4-FFF2-40B4-BE49-F238E27FC236}">
                <a16:creationId xmlns:a16="http://schemas.microsoft.com/office/drawing/2014/main" id="{20B84D2B-34DC-41BA-84F7-93B2DC209A77}"/>
              </a:ext>
            </a:extLst>
          </p:cNvPr>
          <p:cNvSpPr>
            <a:spLocks noGrp="1"/>
          </p:cNvSpPr>
          <p:nvPr>
            <p:ph type="body" sz="quarter" idx="11"/>
          </p:nvPr>
        </p:nvSpPr>
        <p:spPr>
          <a:xfrm>
            <a:off x="710881" y="1590102"/>
            <a:ext cx="10749598" cy="783455"/>
          </a:xfrm>
        </p:spPr>
        <p:txBody>
          <a:bodyPr/>
          <a:lstStyle/>
          <a:p>
            <a:r>
              <a:rPr lang="zh-CN" altLang="en-US" dirty="0"/>
              <a:t>通过单元测试的方式，像路线中添加多个位置点。</a:t>
            </a:r>
            <a:endParaRPr lang="en-US" altLang="zh-CN" dirty="0"/>
          </a:p>
          <a:p>
            <a:r>
              <a:rPr lang="zh-CN" altLang="en-US" dirty="0"/>
              <a:t>测试效果如下：</a:t>
            </a:r>
          </a:p>
        </p:txBody>
      </p:sp>
      <p:pic>
        <p:nvPicPr>
          <p:cNvPr id="9" name="图片 8">
            <a:extLst>
              <a:ext uri="{FF2B5EF4-FFF2-40B4-BE49-F238E27FC236}">
                <a16:creationId xmlns:a16="http://schemas.microsoft.com/office/drawing/2014/main" id="{45086E9B-C48D-41F6-8F70-0059A0548B07}"/>
              </a:ext>
            </a:extLst>
          </p:cNvPr>
          <p:cNvPicPr>
            <a:picLocks noChangeAspect="1"/>
          </p:cNvPicPr>
          <p:nvPr/>
        </p:nvPicPr>
        <p:blipFill>
          <a:blip r:embed="rId2"/>
          <a:stretch>
            <a:fillRect/>
          </a:stretch>
        </p:blipFill>
        <p:spPr>
          <a:xfrm>
            <a:off x="2768143" y="2373557"/>
            <a:ext cx="4444556" cy="4077843"/>
          </a:xfrm>
          <a:prstGeom prst="rect">
            <a:avLst/>
          </a:prstGeom>
          <a:ln>
            <a:solidFill>
              <a:srgbClr val="B60004"/>
            </a:solidFill>
            <a:prstDash val="dash"/>
          </a:ln>
        </p:spPr>
      </p:pic>
    </p:spTree>
    <p:extLst>
      <p:ext uri="{BB962C8B-B14F-4D97-AF65-F5344CB8AC3E}">
        <p14:creationId xmlns:p14="http://schemas.microsoft.com/office/powerpoint/2010/main" val="3307494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B8D74D-D71B-4903-A913-80A5425463AE}"/>
              </a:ext>
            </a:extLst>
          </p:cNvPr>
          <p:cNvSpPr>
            <a:spLocks noGrp="1"/>
          </p:cNvSpPr>
          <p:nvPr>
            <p:ph type="title"/>
          </p:nvPr>
        </p:nvSpPr>
        <p:spPr/>
        <p:txBody>
          <a:bodyPr/>
          <a:lstStyle/>
          <a:p>
            <a:r>
              <a:rPr lang="zh-CN" altLang="en-US" dirty="0"/>
              <a:t>上报地理位置</a:t>
            </a:r>
          </a:p>
        </p:txBody>
      </p:sp>
      <p:sp>
        <p:nvSpPr>
          <p:cNvPr id="4" name="文本占位符 3">
            <a:extLst>
              <a:ext uri="{FF2B5EF4-FFF2-40B4-BE49-F238E27FC236}">
                <a16:creationId xmlns:a16="http://schemas.microsoft.com/office/drawing/2014/main" id="{01A6422B-589D-49FA-A296-71654A39D4CE}"/>
              </a:ext>
            </a:extLst>
          </p:cNvPr>
          <p:cNvSpPr>
            <a:spLocks noGrp="1"/>
          </p:cNvSpPr>
          <p:nvPr>
            <p:ph type="body" sz="quarter" idx="10"/>
          </p:nvPr>
        </p:nvSpPr>
        <p:spPr/>
        <p:txBody>
          <a:bodyPr/>
          <a:lstStyle/>
          <a:p>
            <a:r>
              <a:rPr lang="zh-CN" altLang="en-US" dirty="0"/>
              <a:t>更新地理位置</a:t>
            </a:r>
          </a:p>
        </p:txBody>
      </p:sp>
      <p:sp>
        <p:nvSpPr>
          <p:cNvPr id="10" name="文本占位符 1">
            <a:extLst>
              <a:ext uri="{FF2B5EF4-FFF2-40B4-BE49-F238E27FC236}">
                <a16:creationId xmlns:a16="http://schemas.microsoft.com/office/drawing/2014/main" id="{7AA940F6-5D6F-4B6D-8CB9-C962A48DFB7A}"/>
              </a:ext>
            </a:extLst>
          </p:cNvPr>
          <p:cNvSpPr>
            <a:spLocks noGrp="1"/>
          </p:cNvSpPr>
          <p:nvPr>
            <p:ph type="body" sz="quarter" idx="11"/>
          </p:nvPr>
        </p:nvSpPr>
        <p:spPr>
          <a:xfrm>
            <a:off x="710881" y="1590101"/>
            <a:ext cx="10749598" cy="803241"/>
          </a:xfrm>
        </p:spPr>
        <p:txBody>
          <a:bodyPr/>
          <a:lstStyle/>
          <a:p>
            <a:r>
              <a:rPr lang="zh-CN" altLang="en-US" dirty="0"/>
              <a:t>更新用户的地理位置，需要异步更新，这里采用的是</a:t>
            </a:r>
            <a:r>
              <a:rPr lang="en-US" altLang="zh-CN" dirty="0"/>
              <a:t>Spring</a:t>
            </a:r>
            <a:r>
              <a:rPr lang="zh-CN" altLang="en-US" dirty="0"/>
              <a:t>的异步方式实现。启动类中需要添加 </a:t>
            </a:r>
            <a:r>
              <a:rPr lang="en-US" altLang="zh-CN" dirty="0"/>
              <a:t>@EnableAsync </a:t>
            </a:r>
            <a:r>
              <a:rPr lang="zh-CN" altLang="en-US" dirty="0"/>
              <a:t>注解。</a:t>
            </a:r>
          </a:p>
        </p:txBody>
      </p:sp>
      <p:pic>
        <p:nvPicPr>
          <p:cNvPr id="11" name="图片 10">
            <a:extLst>
              <a:ext uri="{FF2B5EF4-FFF2-40B4-BE49-F238E27FC236}">
                <a16:creationId xmlns:a16="http://schemas.microsoft.com/office/drawing/2014/main" id="{CC665938-5CB1-4512-A48B-075405A4AEA0}"/>
              </a:ext>
            </a:extLst>
          </p:cNvPr>
          <p:cNvPicPr>
            <a:picLocks noChangeAspect="1"/>
          </p:cNvPicPr>
          <p:nvPr/>
        </p:nvPicPr>
        <p:blipFill>
          <a:blip r:embed="rId2"/>
          <a:stretch>
            <a:fillRect/>
          </a:stretch>
        </p:blipFill>
        <p:spPr>
          <a:xfrm>
            <a:off x="710880" y="2604379"/>
            <a:ext cx="10504361" cy="3720560"/>
          </a:xfrm>
          <a:prstGeom prst="rect">
            <a:avLst/>
          </a:prstGeom>
          <a:ln>
            <a:solidFill>
              <a:srgbClr val="B60004"/>
            </a:solidFill>
            <a:prstDash val="dash"/>
          </a:ln>
        </p:spPr>
      </p:pic>
    </p:spTree>
    <p:extLst>
      <p:ext uri="{BB962C8B-B14F-4D97-AF65-F5344CB8AC3E}">
        <p14:creationId xmlns:p14="http://schemas.microsoft.com/office/powerpoint/2010/main" val="137145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FAD210B-8694-43A4-891A-E8DB3482E724}"/>
              </a:ext>
            </a:extLst>
          </p:cNvPr>
          <p:cNvSpPr>
            <a:spLocks noGrp="1"/>
          </p:cNvSpPr>
          <p:nvPr>
            <p:ph type="body" sz="quarter" idx="10"/>
          </p:nvPr>
        </p:nvSpPr>
        <p:spPr>
          <a:xfrm>
            <a:off x="5182505" y="1578569"/>
            <a:ext cx="5760538" cy="4511040"/>
          </a:xfrm>
        </p:spPr>
        <p:txBody>
          <a:bodyPr/>
          <a:lstStyle/>
          <a:p>
            <a:r>
              <a:rPr lang="zh-CN" altLang="en-US" dirty="0"/>
              <a:t>百度鹰眼轨迹服务</a:t>
            </a:r>
            <a:endParaRPr lang="en-US" altLang="zh-CN" dirty="0"/>
          </a:p>
          <a:p>
            <a:pPr marL="952485" lvl="2" indent="-342900">
              <a:buFont typeface="+mj-lt"/>
              <a:buAutoNum type="arabicPeriod"/>
            </a:pP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 实体管理</a:t>
            </a:r>
            <a:endPar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952485" lvl="2" indent="-342900">
              <a:buFont typeface="+mj-lt"/>
              <a:buAutoNum type="arabicPeriod"/>
            </a:pPr>
            <a:r>
              <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轨迹点上传</a:t>
            </a:r>
            <a:endPar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952485" lvl="2" indent="-342900">
              <a:buFont typeface="+mj-lt"/>
              <a:buAutoNum type="arabicPeriod"/>
            </a:pP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 查询轨迹</a:t>
            </a:r>
            <a:endPar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en-US" dirty="0"/>
              <a:t>轻骑项目搭建环境</a:t>
            </a:r>
            <a:endParaRPr lang="en-US" altLang="zh-CN" dirty="0"/>
          </a:p>
          <a:p>
            <a:pPr marL="952485" lvl="2" indent="-342900">
              <a:buFont typeface="+mj-lt"/>
              <a:buAutoNum type="arabicPeriod"/>
            </a:pP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微信小程序开发环境</a:t>
            </a:r>
            <a:endPar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952485" lvl="2" indent="-342900">
              <a:buFont typeface="+mj-lt"/>
              <a:buAutoNum type="arabicPeriod"/>
            </a:pP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小程序授权登录流程</a:t>
            </a:r>
            <a:endPar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952485" lvl="2" indent="-342900">
              <a:buFont typeface="+mj-lt"/>
              <a:buAutoNum type="arabicPeriod"/>
            </a:pP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后端工程环境搭建</a:t>
            </a:r>
            <a:endPar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en-US" dirty="0"/>
              <a:t>轻骑项目实现功能</a:t>
            </a:r>
            <a:endParaRPr lang="en-US" altLang="zh-CN" dirty="0"/>
          </a:p>
          <a:p>
            <a:pPr marL="952485" lvl="2" indent="-342900">
              <a:buFont typeface="+mj-lt"/>
              <a:buAutoNum type="arabicPeriod"/>
            </a:pP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创建路线</a:t>
            </a:r>
            <a:endPar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952485" lvl="2" indent="-342900">
              <a:buFont typeface="+mj-lt"/>
              <a:buAutoNum type="arabicPeriod"/>
            </a:pP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删除路线</a:t>
            </a:r>
            <a:endPar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952485" lvl="2" indent="-342900">
              <a:buFont typeface="+mj-lt"/>
              <a:buAutoNum type="arabicPeriod"/>
            </a:pP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上报地理位置</a:t>
            </a:r>
            <a:endPar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endParaRPr lang="zh-CN" altLang="en-US" dirty="0"/>
          </a:p>
        </p:txBody>
      </p:sp>
    </p:spTree>
    <p:extLst>
      <p:ext uri="{BB962C8B-B14F-4D97-AF65-F5344CB8AC3E}">
        <p14:creationId xmlns:p14="http://schemas.microsoft.com/office/powerpoint/2010/main" val="150165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arn(inVertical)">
                                      <p:cBhvr>
                                        <p:cTn id="7" dur="500"/>
                                        <p:tgtEl>
                                          <p:spTgt spid="2">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barn(inVertical)">
                                      <p:cBhvr>
                                        <p:cTn id="10" dur="500"/>
                                        <p:tgtEl>
                                          <p:spTgt spid="2">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barn(inVertical)">
                                      <p:cBhvr>
                                        <p:cTn id="13" dur="500"/>
                                        <p:tgtEl>
                                          <p:spTgt spid="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barn(inVertical)">
                                      <p:cBhvr>
                                        <p:cTn id="18" dur="500"/>
                                        <p:tgtEl>
                                          <p:spTgt spid="2">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barn(inVertical)">
                                      <p:cBhvr>
                                        <p:cTn id="21" dur="500"/>
                                        <p:tgtEl>
                                          <p:spTgt spid="2">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
                                            <p:txEl>
                                              <p:pRg st="7" end="7"/>
                                            </p:txEl>
                                          </p:spTgt>
                                        </p:tgtEl>
                                        <p:attrNameLst>
                                          <p:attrName>style.visibility</p:attrName>
                                        </p:attrNameLst>
                                      </p:cBhvr>
                                      <p:to>
                                        <p:strVal val="visible"/>
                                      </p:to>
                                    </p:set>
                                    <p:animEffect transition="in" filter="barn(inVertical)">
                                      <p:cBhvr>
                                        <p:cTn id="24" dur="500"/>
                                        <p:tgtEl>
                                          <p:spTgt spid="2">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animEffect transition="in" filter="barn(inVertical)">
                                      <p:cBhvr>
                                        <p:cTn id="29" dur="500"/>
                                        <p:tgtEl>
                                          <p:spTgt spid="2">
                                            <p:txEl>
                                              <p:pRg st="9" end="9"/>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2">
                                            <p:txEl>
                                              <p:pRg st="10" end="10"/>
                                            </p:txEl>
                                          </p:spTgt>
                                        </p:tgtEl>
                                        <p:attrNameLst>
                                          <p:attrName>style.visibility</p:attrName>
                                        </p:attrNameLst>
                                      </p:cBhvr>
                                      <p:to>
                                        <p:strVal val="visible"/>
                                      </p:to>
                                    </p:set>
                                    <p:animEffect transition="in" filter="barn(inVertical)">
                                      <p:cBhvr>
                                        <p:cTn id="32" dur="500"/>
                                        <p:tgtEl>
                                          <p:spTgt spid="2">
                                            <p:txEl>
                                              <p:pRg st="10" end="10"/>
                                            </p:txEl>
                                          </p:spTgt>
                                        </p:tgtEl>
                                      </p:cBhvr>
                                    </p:animEffect>
                                  </p:childTnLst>
                                </p:cTn>
                              </p:par>
                              <p:par>
                                <p:cTn id="33" presetID="16" presetClass="entr" presetSubtype="21"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animEffect transition="in" filter="barn(inVertical)">
                                      <p:cBhvr>
                                        <p:cTn id="35"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645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百度地图鹰眼轨迹服务</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权限与配额</a:t>
            </a:r>
          </a:p>
        </p:txBody>
      </p:sp>
      <p:sp>
        <p:nvSpPr>
          <p:cNvPr id="5" name="文本占位符 1">
            <a:extLst>
              <a:ext uri="{FF2B5EF4-FFF2-40B4-BE49-F238E27FC236}">
                <a16:creationId xmlns:a16="http://schemas.microsoft.com/office/drawing/2014/main" id="{412A18A3-9FA6-44FD-84FC-43A0D5A9DD5D}"/>
              </a:ext>
            </a:extLst>
          </p:cNvPr>
          <p:cNvSpPr>
            <a:spLocks noGrp="1"/>
          </p:cNvSpPr>
          <p:nvPr>
            <p:ph type="body" sz="quarter" idx="11"/>
          </p:nvPr>
        </p:nvSpPr>
        <p:spPr>
          <a:xfrm>
            <a:off x="710881" y="1590102"/>
            <a:ext cx="10749598" cy="3850540"/>
          </a:xfrm>
        </p:spPr>
        <p:txBody>
          <a:bodyPr/>
          <a:lstStyle/>
          <a:p>
            <a:r>
              <a:rPr lang="zh-CN" altLang="en-US" sz="1800" dirty="0"/>
              <a:t>鹰眼开发者的使用权限包括：</a:t>
            </a:r>
            <a:endParaRPr lang="en-US" altLang="zh-CN" sz="1800" dirty="0"/>
          </a:p>
          <a:p>
            <a:r>
              <a:rPr lang="zh-CN" altLang="en-US" sz="1800" dirty="0"/>
              <a:t>数据存储：</a:t>
            </a:r>
            <a:endParaRPr lang="en-US" altLang="zh-CN" sz="1800" dirty="0"/>
          </a:p>
          <a:p>
            <a:pPr lvl="1"/>
            <a:r>
              <a:rPr lang="zh-CN" altLang="en-US" sz="1600" dirty="0"/>
              <a:t>开发者可向自己的鹰眼服务中上传轨迹数据。</a:t>
            </a:r>
            <a:endParaRPr lang="en-US" altLang="zh-CN" sz="1600" dirty="0"/>
          </a:p>
          <a:p>
            <a:pPr lvl="1"/>
            <a:r>
              <a:rPr lang="zh-CN" altLang="en-US" sz="1600" dirty="0"/>
              <a:t>鹰眼将为开发者存储最近</a:t>
            </a:r>
            <a:r>
              <a:rPr lang="en-US" altLang="zh-CN" sz="1600" dirty="0"/>
              <a:t>1</a:t>
            </a:r>
            <a:r>
              <a:rPr lang="zh-CN" altLang="en-US" sz="1600" dirty="0"/>
              <a:t>年的轨迹数据。</a:t>
            </a:r>
            <a:endParaRPr lang="en-US" altLang="zh-CN" sz="1600" dirty="0"/>
          </a:p>
          <a:p>
            <a:pPr lvl="1"/>
            <a:r>
              <a:rPr lang="zh-CN" altLang="en-US" sz="1600" dirty="0"/>
              <a:t>若需保留</a:t>
            </a:r>
            <a:r>
              <a:rPr lang="en-US" altLang="zh-CN" sz="1600" dirty="0"/>
              <a:t>1</a:t>
            </a:r>
            <a:r>
              <a:rPr lang="zh-CN" altLang="en-US" sz="1600" dirty="0"/>
              <a:t>年之外的轨迹数据，需要自己查询或导出数据进行自行存储。</a:t>
            </a:r>
            <a:endParaRPr lang="en-US" altLang="zh-CN" sz="1600" dirty="0"/>
          </a:p>
          <a:p>
            <a:r>
              <a:rPr lang="zh-CN" altLang="en-US" sz="1800" dirty="0"/>
              <a:t>数据访问：</a:t>
            </a:r>
            <a:endParaRPr lang="en-US" altLang="zh-CN" sz="1800" dirty="0"/>
          </a:p>
          <a:p>
            <a:pPr lvl="1"/>
            <a:r>
              <a:rPr lang="zh-CN" altLang="en-US" sz="1600" dirty="0"/>
              <a:t>开发者创建的鹰眼服务可被该帐号下的</a:t>
            </a:r>
            <a:r>
              <a:rPr lang="en-US" altLang="zh-CN" sz="1600" dirty="0" err="1"/>
              <a:t>ak</a:t>
            </a:r>
            <a:r>
              <a:rPr lang="zh-CN" altLang="en-US" sz="1600" dirty="0"/>
              <a:t>访问，除非开发者授权，否则不可被其他用户访问。</a:t>
            </a:r>
            <a:endParaRPr lang="en-US" altLang="zh-CN" sz="1600" dirty="0"/>
          </a:p>
          <a:p>
            <a:pPr lvl="1"/>
            <a:r>
              <a:rPr lang="zh-CN" altLang="en-US" sz="1600" dirty="0"/>
              <a:t>鹰眼轨迹管理台提供授权功能，支持开发者将自有 </a:t>
            </a:r>
            <a:r>
              <a:rPr lang="en-US" altLang="zh-CN" sz="1600" dirty="0"/>
              <a:t>service </a:t>
            </a:r>
            <a:r>
              <a:rPr lang="zh-CN" altLang="en-US" sz="1600" dirty="0"/>
              <a:t>授权给其他开发者访问。</a:t>
            </a:r>
          </a:p>
        </p:txBody>
      </p:sp>
    </p:spTree>
    <p:extLst>
      <p:ext uri="{BB962C8B-B14F-4D97-AF65-F5344CB8AC3E}">
        <p14:creationId xmlns:p14="http://schemas.microsoft.com/office/powerpoint/2010/main" val="3782482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百度地图鹰眼轨迹服务</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权限与配额</a:t>
            </a:r>
          </a:p>
        </p:txBody>
      </p:sp>
      <p:sp>
        <p:nvSpPr>
          <p:cNvPr id="5" name="文本占位符 1">
            <a:extLst>
              <a:ext uri="{FF2B5EF4-FFF2-40B4-BE49-F238E27FC236}">
                <a16:creationId xmlns:a16="http://schemas.microsoft.com/office/drawing/2014/main" id="{04298DDA-6A66-44B9-8022-B9F22663A3BA}"/>
              </a:ext>
            </a:extLst>
          </p:cNvPr>
          <p:cNvSpPr>
            <a:spLocks noGrp="1"/>
          </p:cNvSpPr>
          <p:nvPr>
            <p:ph type="body" sz="quarter" idx="11"/>
          </p:nvPr>
        </p:nvSpPr>
        <p:spPr>
          <a:xfrm>
            <a:off x="609602" y="1590102"/>
            <a:ext cx="10749598" cy="517190"/>
          </a:xfrm>
        </p:spPr>
        <p:txBody>
          <a:bodyPr/>
          <a:lstStyle/>
          <a:p>
            <a:pPr marL="0" indent="0">
              <a:buNone/>
            </a:pPr>
            <a:r>
              <a:rPr lang="zh-CN" altLang="en-US" sz="1600" dirty="0"/>
              <a:t>开放平台的每一类 </a:t>
            </a:r>
            <a:r>
              <a:rPr lang="en-US" altLang="zh-CN" sz="1600" dirty="0"/>
              <a:t>API </a:t>
            </a:r>
            <a:r>
              <a:rPr lang="zh-CN" altLang="en-US" sz="1600" dirty="0"/>
              <a:t>都有调用配额限制，配额为帐号下所有</a:t>
            </a:r>
            <a:r>
              <a:rPr lang="en-US" altLang="zh-CN" sz="1600" dirty="0" err="1"/>
              <a:t>ak</a:t>
            </a:r>
            <a:r>
              <a:rPr lang="zh-CN" altLang="en-US" sz="1600" dirty="0"/>
              <a:t>和</a:t>
            </a:r>
            <a:r>
              <a:rPr lang="en-US" altLang="zh-CN" sz="1600" dirty="0"/>
              <a:t>service</a:t>
            </a:r>
            <a:r>
              <a:rPr lang="zh-CN" altLang="en-US" sz="1600" dirty="0"/>
              <a:t>共用。</a:t>
            </a:r>
          </a:p>
        </p:txBody>
      </p:sp>
      <p:pic>
        <p:nvPicPr>
          <p:cNvPr id="6" name="Picture 2">
            <a:extLst>
              <a:ext uri="{FF2B5EF4-FFF2-40B4-BE49-F238E27FC236}">
                <a16:creationId xmlns:a16="http://schemas.microsoft.com/office/drawing/2014/main" id="{63638F98-BBEC-4C7D-B53D-81DCE8608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2" y="2325816"/>
            <a:ext cx="11127105" cy="294208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占位符 1">
            <a:extLst>
              <a:ext uri="{FF2B5EF4-FFF2-40B4-BE49-F238E27FC236}">
                <a16:creationId xmlns:a16="http://schemas.microsoft.com/office/drawing/2014/main" id="{3D9ACE35-D371-4C40-A283-CFBF7CBF9BFF}"/>
              </a:ext>
            </a:extLst>
          </p:cNvPr>
          <p:cNvSpPr txBox="1">
            <a:spLocks/>
          </p:cNvSpPr>
          <p:nvPr/>
        </p:nvSpPr>
        <p:spPr>
          <a:xfrm>
            <a:off x="609602" y="5659324"/>
            <a:ext cx="10749598" cy="517190"/>
          </a:xfrm>
          <a:prstGeom prst="rect">
            <a:avLst/>
          </a:prstGeom>
        </p:spPr>
        <p:txBody>
          <a:bodyPr/>
          <a:lstStyle>
            <a:lvl1pPr marL="360000" indent="-360000" algn="l" rtl="0" eaLnBrk="1" fontAlgn="base" hangingPunct="1">
              <a:lnSpc>
                <a:spcPct val="150000"/>
              </a:lnSpc>
              <a:spcBef>
                <a:spcPct val="20000"/>
              </a:spcBef>
              <a:spcAft>
                <a:spcPct val="0"/>
              </a:spcAft>
              <a:buClr>
                <a:srgbClr val="404040"/>
              </a:buClr>
              <a:buSzPct val="85000"/>
              <a:buFont typeface="Wingdings" pitchFamily="2" charset="2"/>
              <a:buChar char="l"/>
              <a:tabLst/>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gn="l" rtl="0" eaLnBrk="1" fontAlgn="base" hangingPunct="1">
              <a:lnSpc>
                <a:spcPct val="150000"/>
              </a:lnSpc>
              <a:spcBef>
                <a:spcPct val="20000"/>
              </a:spcBef>
              <a:spcAft>
                <a:spcPct val="0"/>
              </a:spcAft>
              <a:buFont typeface="Wingdings" pitchFamily="2" charset="2"/>
              <a:buChar char="l"/>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1" fontAlgn="base" hangingPunct="1">
              <a:lnSpc>
                <a:spcPct val="150000"/>
              </a:lnSpc>
              <a:spcBef>
                <a:spcPct val="20000"/>
              </a:spcBef>
              <a:spcAft>
                <a:spcPct val="0"/>
              </a:spcAft>
              <a:buFont typeface="Arial" panose="020B0604020202020204" pitchFamily="34" charset="0"/>
              <a:buChar char="•"/>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1" fontAlgn="base" hangingPunct="1">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1" fontAlgn="base" hangingPunct="1">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Font typeface="Wingdings" pitchFamily="2" charset="2"/>
              <a:buNone/>
            </a:pPr>
            <a:r>
              <a:rPr lang="zh-CN" altLang="en-US" dirty="0"/>
              <a:t>详细的配额说明参见：</a:t>
            </a:r>
            <a:r>
              <a:rPr lang="en-US" altLang="zh-CN" dirty="0">
                <a:hlinkClick r:id="rId3"/>
              </a:rPr>
              <a:t>https://lbsyun.baidu.com/index.php?title=yingyan/guide/quota</a:t>
            </a:r>
            <a:r>
              <a:rPr lang="en-US" altLang="zh-CN" dirty="0"/>
              <a:t> </a:t>
            </a:r>
            <a:endParaRPr lang="zh-CN" altLang="en-US" dirty="0"/>
          </a:p>
        </p:txBody>
      </p:sp>
    </p:spTree>
    <p:extLst>
      <p:ext uri="{BB962C8B-B14F-4D97-AF65-F5344CB8AC3E}">
        <p14:creationId xmlns:p14="http://schemas.microsoft.com/office/powerpoint/2010/main" val="825884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百度地图鹰眼轨迹服务</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创建鹰眼服务</a:t>
            </a:r>
          </a:p>
        </p:txBody>
      </p:sp>
      <p:sp>
        <p:nvSpPr>
          <p:cNvPr id="5" name="文本占位符 1">
            <a:extLst>
              <a:ext uri="{FF2B5EF4-FFF2-40B4-BE49-F238E27FC236}">
                <a16:creationId xmlns:a16="http://schemas.microsoft.com/office/drawing/2014/main" id="{BCC19210-CCDF-4B92-8834-312EA5570E82}"/>
              </a:ext>
            </a:extLst>
          </p:cNvPr>
          <p:cNvSpPr>
            <a:spLocks noGrp="1"/>
          </p:cNvSpPr>
          <p:nvPr>
            <p:ph type="body" sz="quarter" idx="11"/>
          </p:nvPr>
        </p:nvSpPr>
        <p:spPr>
          <a:xfrm>
            <a:off x="710881" y="1590102"/>
            <a:ext cx="10749598" cy="1762698"/>
          </a:xfrm>
        </p:spPr>
        <p:txBody>
          <a:bodyPr/>
          <a:lstStyle/>
          <a:p>
            <a:r>
              <a:rPr lang="zh-CN" altLang="en-US" dirty="0"/>
              <a:t>使用鹰眼轨迹服务首先需要创建</a:t>
            </a:r>
            <a:r>
              <a:rPr lang="en-US" altLang="zh-CN" dirty="0"/>
              <a:t>service</a:t>
            </a:r>
            <a:r>
              <a:rPr lang="zh-CN" altLang="en-US" dirty="0"/>
              <a:t>，用于存储、访问和管理自己的一批终端和轨迹。</a:t>
            </a:r>
            <a:endParaRPr lang="en-US" altLang="zh-CN" dirty="0"/>
          </a:p>
          <a:p>
            <a:r>
              <a:rPr lang="zh-CN" altLang="en-US" dirty="0"/>
              <a:t>服务管理系统：</a:t>
            </a:r>
            <a:r>
              <a:rPr lang="en-US" altLang="zh-CN" dirty="0">
                <a:hlinkClick r:id="rId2"/>
              </a:rPr>
              <a:t>https://lbsyun.baidu.com/trace/admin/service</a:t>
            </a:r>
            <a:r>
              <a:rPr lang="en-US" altLang="zh-CN" dirty="0"/>
              <a:t> </a:t>
            </a:r>
          </a:p>
          <a:p>
            <a:r>
              <a:rPr lang="zh-CN" altLang="en-US" dirty="0"/>
              <a:t>每个</a:t>
            </a:r>
            <a:r>
              <a:rPr lang="en-US" altLang="zh-CN" dirty="0"/>
              <a:t>service</a:t>
            </a:r>
            <a:r>
              <a:rPr lang="zh-CN" altLang="en-US" dirty="0"/>
              <a:t>最多可管理</a:t>
            </a:r>
            <a:r>
              <a:rPr lang="en-US" altLang="zh-CN" dirty="0"/>
              <a:t>100</a:t>
            </a:r>
            <a:r>
              <a:rPr lang="zh-CN" altLang="en-US" dirty="0"/>
              <a:t>万终端（人、车等），一个开发者最多可创建</a:t>
            </a:r>
            <a:r>
              <a:rPr lang="en-US" altLang="zh-CN" dirty="0"/>
              <a:t>10</a:t>
            </a:r>
            <a:r>
              <a:rPr lang="zh-CN" altLang="en-US" dirty="0"/>
              <a:t>个 </a:t>
            </a:r>
            <a:r>
              <a:rPr lang="en-US" altLang="zh-CN" dirty="0"/>
              <a:t>service</a:t>
            </a:r>
            <a:r>
              <a:rPr lang="zh-CN" altLang="en-US" dirty="0"/>
              <a:t>。</a:t>
            </a:r>
            <a:endParaRPr lang="en-US" altLang="zh-CN" dirty="0"/>
          </a:p>
          <a:p>
            <a:r>
              <a:rPr lang="zh-CN" altLang="en-US" dirty="0"/>
              <a:t>若开发者拥有超过</a:t>
            </a:r>
            <a:r>
              <a:rPr lang="en-US" altLang="zh-CN" dirty="0"/>
              <a:t>100</a:t>
            </a:r>
            <a:r>
              <a:rPr lang="zh-CN" altLang="en-US" dirty="0"/>
              <a:t>万的终端，可以创建多个 </a:t>
            </a:r>
            <a:r>
              <a:rPr lang="en-US" altLang="zh-CN" dirty="0"/>
              <a:t>service </a:t>
            </a:r>
            <a:r>
              <a:rPr lang="zh-CN" altLang="en-US" dirty="0"/>
              <a:t>分别管理​。</a:t>
            </a:r>
          </a:p>
        </p:txBody>
      </p:sp>
      <p:pic>
        <p:nvPicPr>
          <p:cNvPr id="6" name="Picture 2">
            <a:extLst>
              <a:ext uri="{FF2B5EF4-FFF2-40B4-BE49-F238E27FC236}">
                <a16:creationId xmlns:a16="http://schemas.microsoft.com/office/drawing/2014/main" id="{772D0E95-5C3B-4698-B0D1-212524E64C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6996" y="3352800"/>
            <a:ext cx="6946749" cy="2954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218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百度地图鹰眼轨迹服务</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获取服务</a:t>
            </a:r>
            <a:r>
              <a:rPr lang="en-US" altLang="zh-CN" dirty="0"/>
              <a:t>id</a:t>
            </a:r>
            <a:endParaRPr lang="zh-CN" altLang="en-US" dirty="0"/>
          </a:p>
        </p:txBody>
      </p:sp>
      <p:sp>
        <p:nvSpPr>
          <p:cNvPr id="5" name="文本占位符 1">
            <a:extLst>
              <a:ext uri="{FF2B5EF4-FFF2-40B4-BE49-F238E27FC236}">
                <a16:creationId xmlns:a16="http://schemas.microsoft.com/office/drawing/2014/main" id="{A6770F98-5CF1-40F6-AA7D-1B54D4FDA0B7}"/>
              </a:ext>
            </a:extLst>
          </p:cNvPr>
          <p:cNvSpPr>
            <a:spLocks noGrp="1"/>
          </p:cNvSpPr>
          <p:nvPr>
            <p:ph type="body" sz="quarter" idx="11"/>
          </p:nvPr>
        </p:nvSpPr>
        <p:spPr>
          <a:xfrm>
            <a:off x="710881" y="1590102"/>
            <a:ext cx="10749598" cy="1439345"/>
          </a:xfrm>
        </p:spPr>
        <p:txBody>
          <a:bodyPr/>
          <a:lstStyle/>
          <a:p>
            <a:r>
              <a:rPr lang="zh-CN" altLang="en-US" dirty="0"/>
              <a:t>创建服务成功后，在</a:t>
            </a:r>
            <a:r>
              <a:rPr lang="en-US" altLang="zh-CN" dirty="0"/>
              <a:t>"</a:t>
            </a:r>
            <a:r>
              <a:rPr lang="zh-CN" altLang="en-US" dirty="0"/>
              <a:t>我创建的服务</a:t>
            </a:r>
            <a:r>
              <a:rPr lang="en-US" altLang="zh-CN" dirty="0"/>
              <a:t>"</a:t>
            </a:r>
            <a:r>
              <a:rPr lang="zh-CN" altLang="en-US" dirty="0"/>
              <a:t>列表中即可看到新增的 </a:t>
            </a:r>
            <a:r>
              <a:rPr lang="en-US" altLang="zh-CN" dirty="0"/>
              <a:t>service</a:t>
            </a:r>
            <a:r>
              <a:rPr lang="zh-CN" altLang="en-US" dirty="0"/>
              <a:t>。</a:t>
            </a:r>
            <a:endParaRPr lang="en-US" altLang="zh-CN" dirty="0"/>
          </a:p>
          <a:p>
            <a:r>
              <a:rPr lang="zh-CN" altLang="en-US" dirty="0"/>
              <a:t>列表左侧的</a:t>
            </a:r>
            <a:r>
              <a:rPr lang="en-US" altLang="zh-CN" dirty="0"/>
              <a:t>“</a:t>
            </a:r>
            <a:r>
              <a:rPr lang="zh-CN" altLang="en-US" dirty="0"/>
              <a:t>系统 </a:t>
            </a:r>
            <a:r>
              <a:rPr lang="en-US" altLang="zh-CN" dirty="0"/>
              <a:t>ID</a:t>
            </a:r>
            <a:r>
              <a:rPr lang="zh-CN" altLang="en-US" dirty="0"/>
              <a:t>（</a:t>
            </a:r>
            <a:r>
              <a:rPr lang="en-US" altLang="zh-CN" dirty="0" err="1"/>
              <a:t>service_id</a:t>
            </a:r>
            <a:r>
              <a:rPr lang="zh-CN" altLang="en-US" dirty="0"/>
              <a:t>）</a:t>
            </a:r>
            <a:r>
              <a:rPr lang="en-US" altLang="zh-CN" dirty="0"/>
              <a:t>”</a:t>
            </a:r>
            <a:r>
              <a:rPr lang="zh-CN" altLang="en-US" dirty="0"/>
              <a:t>，如：</a:t>
            </a:r>
            <a:r>
              <a:rPr lang="en-US" altLang="zh-CN" dirty="0"/>
              <a:t>128658</a:t>
            </a:r>
            <a:r>
              <a:rPr lang="zh-CN" altLang="en-US" dirty="0"/>
              <a:t>，即为访问该</a:t>
            </a:r>
            <a:r>
              <a:rPr lang="en-US" altLang="zh-CN" dirty="0"/>
              <a:t>service</a:t>
            </a:r>
            <a:r>
              <a:rPr lang="zh-CN" altLang="en-US" dirty="0"/>
              <a:t>的唯一标识，在后续的接口调用中均要使用。</a:t>
            </a:r>
          </a:p>
        </p:txBody>
      </p:sp>
      <p:pic>
        <p:nvPicPr>
          <p:cNvPr id="6" name="图片 5">
            <a:extLst>
              <a:ext uri="{FF2B5EF4-FFF2-40B4-BE49-F238E27FC236}">
                <a16:creationId xmlns:a16="http://schemas.microsoft.com/office/drawing/2014/main" id="{FEB85030-416F-49BF-B742-2BC23BA79AD4}"/>
              </a:ext>
            </a:extLst>
          </p:cNvPr>
          <p:cNvPicPr>
            <a:picLocks noChangeAspect="1"/>
          </p:cNvPicPr>
          <p:nvPr/>
        </p:nvPicPr>
        <p:blipFill>
          <a:blip r:embed="rId2"/>
          <a:stretch>
            <a:fillRect/>
          </a:stretch>
        </p:blipFill>
        <p:spPr>
          <a:xfrm>
            <a:off x="710880" y="3058098"/>
            <a:ext cx="11001375" cy="2209800"/>
          </a:xfrm>
          <a:prstGeom prst="rect">
            <a:avLst/>
          </a:prstGeom>
          <a:ln>
            <a:solidFill>
              <a:srgbClr val="B60206"/>
            </a:solidFill>
            <a:prstDash val="dash"/>
          </a:ln>
        </p:spPr>
      </p:pic>
    </p:spTree>
    <p:extLst>
      <p:ext uri="{BB962C8B-B14F-4D97-AF65-F5344CB8AC3E}">
        <p14:creationId xmlns:p14="http://schemas.microsoft.com/office/powerpoint/2010/main" val="2248995746"/>
      </p:ext>
    </p:extLst>
  </p:cSld>
  <p:clrMapOvr>
    <a:masterClrMapping/>
  </p:clrMapOvr>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22335</TotalTime>
  <Words>3016</Words>
  <Application>Microsoft Office PowerPoint</Application>
  <PresentationFormat>宽屏</PresentationFormat>
  <Paragraphs>269</Paragraphs>
  <Slides>56</Slides>
  <Notes>0</Notes>
  <HiddenSlides>0</HiddenSlides>
  <MMClips>0</MMClips>
  <ScaleCrop>false</ScaleCrop>
  <HeadingPairs>
    <vt:vector size="6" baseType="variant">
      <vt:variant>
        <vt:lpstr>已用的字体</vt:lpstr>
      </vt:variant>
      <vt:variant>
        <vt:i4>12</vt:i4>
      </vt:variant>
      <vt:variant>
        <vt:lpstr>主题</vt:lpstr>
      </vt:variant>
      <vt:variant>
        <vt:i4>7</vt:i4>
      </vt:variant>
      <vt:variant>
        <vt:lpstr>幻灯片标题</vt:lpstr>
      </vt:variant>
      <vt:variant>
        <vt:i4>56</vt:i4>
      </vt:variant>
    </vt:vector>
  </HeadingPairs>
  <TitlesOfParts>
    <vt:vector size="75" baseType="lpstr">
      <vt:lpstr>Alibaba PuHuiTi B</vt:lpstr>
      <vt:lpstr>Alibaba PuHuiTi M</vt:lpstr>
      <vt:lpstr>Alibaba PuHuiTi Medium</vt:lpstr>
      <vt:lpstr>Alibaba PuHuiTi R</vt:lpstr>
      <vt:lpstr>阿里巴巴普惠体</vt:lpstr>
      <vt:lpstr>等线</vt:lpstr>
      <vt:lpstr>黑体</vt:lpstr>
      <vt:lpstr>Arial</vt:lpstr>
      <vt:lpstr>Calibri</vt:lpstr>
      <vt:lpstr>Segoe UI</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地图专题课程</vt:lpstr>
      <vt:lpstr>PowerPoint 演示文稿</vt:lpstr>
      <vt:lpstr>百度地图鹰眼轨迹服务</vt:lpstr>
      <vt:lpstr>百度地图鹰眼轨迹服务</vt:lpstr>
      <vt:lpstr>百度地图鹰眼轨迹服务</vt:lpstr>
      <vt:lpstr>百度地图鹰眼轨迹服务</vt:lpstr>
      <vt:lpstr>百度地图鹰眼轨迹服务</vt:lpstr>
      <vt:lpstr>百度地图鹰眼轨迹服务</vt:lpstr>
      <vt:lpstr>百度地图鹰眼轨迹服务</vt:lpstr>
      <vt:lpstr>百度地图鹰眼轨迹服务</vt:lpstr>
      <vt:lpstr>百度地图鹰眼轨迹服务</vt:lpstr>
      <vt:lpstr>百度地图鹰眼轨迹服务</vt:lpstr>
      <vt:lpstr>百度地图鹰眼轨迹服务</vt:lpstr>
      <vt:lpstr>百度地图鹰眼轨迹服务</vt:lpstr>
      <vt:lpstr>百度地图鹰眼轨迹服务</vt:lpstr>
      <vt:lpstr>百度地图鹰眼轨迹服务</vt:lpstr>
      <vt:lpstr>百度地图鹰眼轨迹服务</vt:lpstr>
      <vt:lpstr>百度地图鹰眼轨迹服务</vt:lpstr>
      <vt:lpstr>百度地图鹰眼轨迹服务</vt:lpstr>
      <vt:lpstr>百度地图鹰眼轨迹服务</vt:lpstr>
      <vt:lpstr>百度地图鹰眼轨迹服务</vt:lpstr>
      <vt:lpstr>PowerPoint 演示文稿</vt:lpstr>
      <vt:lpstr>轻骑项目概述</vt:lpstr>
      <vt:lpstr>轻骑项目</vt:lpstr>
      <vt:lpstr>申请微信小程序</vt:lpstr>
      <vt:lpstr>微信小程序</vt:lpstr>
      <vt:lpstr>微信小程序</vt:lpstr>
      <vt:lpstr>微信小程序</vt:lpstr>
      <vt:lpstr>搭建项目环境</vt:lpstr>
      <vt:lpstr>搭建项目环境</vt:lpstr>
      <vt:lpstr>搭建项目环境</vt:lpstr>
      <vt:lpstr>搭建项目环境</vt:lpstr>
      <vt:lpstr>搭建项目环境</vt:lpstr>
      <vt:lpstr>搭建项目环境</vt:lpstr>
      <vt:lpstr>搭建项目环境</vt:lpstr>
      <vt:lpstr>搭建项目环境</vt:lpstr>
      <vt:lpstr>搭建项目环境</vt:lpstr>
      <vt:lpstr>搭建项目环境</vt:lpstr>
      <vt:lpstr>搭建项目环境</vt:lpstr>
      <vt:lpstr>骑行路线服务</vt:lpstr>
      <vt:lpstr>骑行路线服务</vt:lpstr>
      <vt:lpstr>骑行路线服务</vt:lpstr>
      <vt:lpstr>骑行路线服务</vt:lpstr>
      <vt:lpstr>骑行路线服务</vt:lpstr>
      <vt:lpstr>骑行路线服务</vt:lpstr>
      <vt:lpstr>骑行路线服务</vt:lpstr>
      <vt:lpstr>骑行路线服务</vt:lpstr>
      <vt:lpstr>骑行路线服务</vt:lpstr>
      <vt:lpstr>上报地理位置</vt:lpstr>
      <vt:lpstr>上报地理位置</vt:lpstr>
      <vt:lpstr>上报地理位置</vt:lpstr>
      <vt:lpstr>上报地理位置</vt:lpstr>
      <vt:lpstr>上报地理位置</vt:lpstr>
      <vt:lpstr>上报地理位置</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zhijun</cp:lastModifiedBy>
  <cp:revision>686</cp:revision>
  <dcterms:created xsi:type="dcterms:W3CDTF">2020-03-31T02:23:27Z</dcterms:created>
  <dcterms:modified xsi:type="dcterms:W3CDTF">2021-09-09T03:00:40Z</dcterms:modified>
</cp:coreProperties>
</file>